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49"/>
  </p:notesMasterIdLst>
  <p:sldIdLst>
    <p:sldId id="319" r:id="rId5"/>
    <p:sldId id="648" r:id="rId6"/>
    <p:sldId id="649" r:id="rId7"/>
    <p:sldId id="650" r:id="rId8"/>
    <p:sldId id="651" r:id="rId9"/>
    <p:sldId id="652" r:id="rId10"/>
    <p:sldId id="718" r:id="rId11"/>
    <p:sldId id="643" r:id="rId12"/>
    <p:sldId id="717" r:id="rId13"/>
    <p:sldId id="690" r:id="rId14"/>
    <p:sldId id="691" r:id="rId15"/>
    <p:sldId id="692" r:id="rId16"/>
    <p:sldId id="693" r:id="rId17"/>
    <p:sldId id="694" r:id="rId18"/>
    <p:sldId id="695" r:id="rId19"/>
    <p:sldId id="696" r:id="rId20"/>
    <p:sldId id="698" r:id="rId21"/>
    <p:sldId id="701" r:id="rId22"/>
    <p:sldId id="719" r:id="rId23"/>
    <p:sldId id="720" r:id="rId24"/>
    <p:sldId id="656" r:id="rId25"/>
    <p:sldId id="723" r:id="rId26"/>
    <p:sldId id="721" r:id="rId27"/>
    <p:sldId id="722" r:id="rId28"/>
    <p:sldId id="725" r:id="rId29"/>
    <p:sldId id="726" r:id="rId30"/>
    <p:sldId id="727" r:id="rId31"/>
    <p:sldId id="728" r:id="rId32"/>
    <p:sldId id="733" r:id="rId33"/>
    <p:sldId id="734" r:id="rId34"/>
    <p:sldId id="729" r:id="rId35"/>
    <p:sldId id="739" r:id="rId36"/>
    <p:sldId id="740" r:id="rId37"/>
    <p:sldId id="735" r:id="rId38"/>
    <p:sldId id="736" r:id="rId39"/>
    <p:sldId id="737" r:id="rId40"/>
    <p:sldId id="738" r:id="rId41"/>
    <p:sldId id="732" r:id="rId42"/>
    <p:sldId id="742" r:id="rId43"/>
    <p:sldId id="741" r:id="rId44"/>
    <p:sldId id="675" r:id="rId45"/>
    <p:sldId id="676" r:id="rId46"/>
    <p:sldId id="688" r:id="rId47"/>
    <p:sldId id="285" r:id="rId48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273">
          <p15:clr>
            <a:srgbClr val="A4A3A4"/>
          </p15:clr>
        </p15:guide>
        <p15:guide id="3" orient="horz" pos="4125">
          <p15:clr>
            <a:srgbClr val="A4A3A4"/>
          </p15:clr>
        </p15:guide>
        <p15:guide id="5" orient="horz" pos="3822">
          <p15:clr>
            <a:srgbClr val="A4A3A4"/>
          </p15:clr>
        </p15:guide>
        <p15:guide id="6" orient="horz" pos="951">
          <p15:clr>
            <a:srgbClr val="A4A3A4"/>
          </p15:clr>
        </p15:guide>
        <p15:guide id="7" pos="2880">
          <p15:clr>
            <a:srgbClr val="A4A3A4"/>
          </p15:clr>
        </p15:guide>
        <p15:guide id="8" pos="313">
          <p15:clr>
            <a:srgbClr val="A4A3A4"/>
          </p15:clr>
        </p15:guide>
        <p15:guide id="9" pos="5451">
          <p15:clr>
            <a:srgbClr val="A4A3A4"/>
          </p15:clr>
        </p15:guide>
        <p15:guide id="10" pos="2049">
          <p15:clr>
            <a:srgbClr val="A4A3A4"/>
          </p15:clr>
        </p15:guide>
        <p15:guide id="11" pos="3711">
          <p15:clr>
            <a:srgbClr val="A4A3A4"/>
          </p15:clr>
        </p15:guide>
        <p15:guide id="12" pos="3864">
          <p15:clr>
            <a:srgbClr val="A4A3A4"/>
          </p15:clr>
        </p15:guide>
        <p15:guide id="13" pos="2801">
          <p15:clr>
            <a:srgbClr val="A4A3A4"/>
          </p15:clr>
        </p15:guide>
        <p15:guide id="14" pos="2959">
          <p15:clr>
            <a:srgbClr val="A4A3A4"/>
          </p15:clr>
        </p15:guide>
        <p15:guide id="15" pos="1896">
          <p15:clr>
            <a:srgbClr val="A4A3A4"/>
          </p15:clr>
        </p15:guide>
        <p15:guide id="16" orient="horz" pos="3444" userDrawn="1">
          <p15:clr>
            <a:srgbClr val="A4A3A4"/>
          </p15:clr>
        </p15:guide>
        <p15:guide id="17" orient="horz" pos="1620">
          <p15:clr>
            <a:srgbClr val="A4A3A4"/>
          </p15:clr>
        </p15:guide>
        <p15:guide id="18" orient="horz" pos="205">
          <p15:clr>
            <a:srgbClr val="A4A3A4"/>
          </p15:clr>
        </p15:guide>
        <p15:guide id="19" orient="horz" pos="3094">
          <p15:clr>
            <a:srgbClr val="A4A3A4"/>
          </p15:clr>
        </p15:guide>
        <p15:guide id="20" orient="horz" pos="2867">
          <p15:clr>
            <a:srgbClr val="A4A3A4"/>
          </p15:clr>
        </p15:guide>
        <p15:guide id="21" orient="horz" pos="713">
          <p15:clr>
            <a:srgbClr val="A4A3A4"/>
          </p15:clr>
        </p15:guide>
        <p15:guide id="22" orient="horz" pos="258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DBBB7F"/>
    <a:srgbClr val="20C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82C228D-DB82-498E-97C7-A9C4409E5F8C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82C228D-DB82-498E-97C7-A9C4409E5F8C}" styleName="SZDC Tab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7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7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381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solidFill>
            <a:schemeClr val="accent3">
              <a:alpha val="20000"/>
            </a:schemeClr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91" autoAdjust="0"/>
    <p:restoredTop sz="91259" autoAdjust="0"/>
  </p:normalViewPr>
  <p:slideViewPr>
    <p:cSldViewPr snapToGrid="0">
      <p:cViewPr varScale="1">
        <p:scale>
          <a:sx n="140" d="100"/>
          <a:sy n="140" d="100"/>
        </p:scale>
        <p:origin x="948" y="120"/>
      </p:cViewPr>
      <p:guideLst>
        <p:guide orient="horz" pos="2160"/>
        <p:guide orient="horz" pos="273"/>
        <p:guide orient="horz" pos="4125"/>
        <p:guide orient="horz" pos="3822"/>
        <p:guide orient="horz" pos="951"/>
        <p:guide pos="2880"/>
        <p:guide pos="313"/>
        <p:guide pos="5451"/>
        <p:guide pos="2049"/>
        <p:guide pos="3711"/>
        <p:guide pos="3864"/>
        <p:guide pos="2801"/>
        <p:guide pos="2959"/>
        <p:guide pos="1896"/>
        <p:guide orient="horz" pos="3444"/>
        <p:guide orient="horz" pos="1620"/>
        <p:guide orient="horz" pos="205"/>
        <p:guide orient="horz" pos="3094"/>
        <p:guide orient="horz" pos="2867"/>
        <p:guide orient="horz" pos="713"/>
        <p:guide orient="horz" pos="2583"/>
      </p:guideLst>
    </p:cSldViewPr>
  </p:slideViewPr>
  <p:outlineViewPr>
    <p:cViewPr>
      <p:scale>
        <a:sx n="33" d="100"/>
        <a:sy n="33" d="100"/>
      </p:scale>
      <p:origin x="0" y="612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126000" cy="1260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A31097-25E3-4A47-9EB0-BE7B555392F2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021C4E58-F324-4F35-A815-9B79323D5DE9}">
      <dgm:prSet phldrT="[Text]" custT="1"/>
      <dgm:spPr>
        <a:solidFill>
          <a:schemeClr val="accent1"/>
        </a:solidFill>
      </dgm:spPr>
      <dgm:t>
        <a:bodyPr/>
        <a:lstStyle/>
        <a:p>
          <a:r>
            <a:rPr lang="cs-CZ" sz="1400" dirty="0" smtClean="0"/>
            <a:t>Politika územního rozvoje ČR</a:t>
          </a:r>
          <a:endParaRPr lang="cs-CZ" sz="1400" dirty="0"/>
        </a:p>
      </dgm:t>
    </dgm:pt>
    <dgm:pt modelId="{07B06E02-EA49-4D60-8E0D-C6B984AF2C20}" type="parTrans" cxnId="{2D724367-A98B-4F57-B463-084EBCD18E0E}">
      <dgm:prSet/>
      <dgm:spPr/>
      <dgm:t>
        <a:bodyPr/>
        <a:lstStyle/>
        <a:p>
          <a:endParaRPr lang="cs-CZ"/>
        </a:p>
      </dgm:t>
    </dgm:pt>
    <dgm:pt modelId="{1A6E390F-7C18-4E5D-B750-078C330230C1}" type="sibTrans" cxnId="{2D724367-A98B-4F57-B463-084EBCD18E0E}">
      <dgm:prSet/>
      <dgm:spPr/>
      <dgm:t>
        <a:bodyPr/>
        <a:lstStyle/>
        <a:p>
          <a:endParaRPr lang="cs-CZ"/>
        </a:p>
      </dgm:t>
    </dgm:pt>
    <dgm:pt modelId="{31EBEC84-9EEB-4713-AA34-A59687FC69F1}">
      <dgm:prSet phldrT="[Text]" custT="1"/>
      <dgm:spPr>
        <a:solidFill>
          <a:schemeClr val="accent3"/>
        </a:solidFill>
      </dgm:spPr>
      <dgm:t>
        <a:bodyPr/>
        <a:lstStyle/>
        <a:p>
          <a:r>
            <a:rPr lang="cs-CZ" sz="1400" dirty="0" smtClean="0"/>
            <a:t>Zásady územního rozvoje kraje</a:t>
          </a:r>
          <a:endParaRPr lang="cs-CZ" sz="1400" dirty="0"/>
        </a:p>
      </dgm:t>
    </dgm:pt>
    <dgm:pt modelId="{CF822D1A-E93C-4B18-8287-0434316ED050}" type="parTrans" cxnId="{F973FCE3-C711-4581-A37F-32CAFD5690FB}">
      <dgm:prSet/>
      <dgm:spPr/>
      <dgm:t>
        <a:bodyPr/>
        <a:lstStyle/>
        <a:p>
          <a:endParaRPr lang="cs-CZ"/>
        </a:p>
      </dgm:t>
    </dgm:pt>
    <dgm:pt modelId="{B797BD0E-1948-471D-B174-6FED58D54560}" type="sibTrans" cxnId="{F973FCE3-C711-4581-A37F-32CAFD5690FB}">
      <dgm:prSet/>
      <dgm:spPr/>
      <dgm:t>
        <a:bodyPr/>
        <a:lstStyle/>
        <a:p>
          <a:endParaRPr lang="cs-CZ"/>
        </a:p>
      </dgm:t>
    </dgm:pt>
    <dgm:pt modelId="{3A7BD814-366C-4115-9EE7-6716577A3EEC}">
      <dgm:prSet phldrT="[Text]" custT="1"/>
      <dgm:spPr>
        <a:solidFill>
          <a:schemeClr val="accent3"/>
        </a:solidFill>
      </dgm:spPr>
      <dgm:t>
        <a:bodyPr/>
        <a:lstStyle/>
        <a:p>
          <a:r>
            <a:rPr lang="cs-CZ" sz="1400" dirty="0" smtClean="0"/>
            <a:t>Územní rozhodnutí</a:t>
          </a:r>
          <a:endParaRPr lang="cs-CZ" sz="1400" dirty="0"/>
        </a:p>
      </dgm:t>
    </dgm:pt>
    <dgm:pt modelId="{7F6BB119-7551-4D0E-98A6-1770AA9F9C42}" type="parTrans" cxnId="{93B13A19-0578-4730-A294-79A93A3715C2}">
      <dgm:prSet/>
      <dgm:spPr/>
      <dgm:t>
        <a:bodyPr/>
        <a:lstStyle/>
        <a:p>
          <a:endParaRPr lang="cs-CZ"/>
        </a:p>
      </dgm:t>
    </dgm:pt>
    <dgm:pt modelId="{9E4EF62C-07DD-4E73-B718-462AE7E2DA51}" type="sibTrans" cxnId="{93B13A19-0578-4730-A294-79A93A3715C2}">
      <dgm:prSet/>
      <dgm:spPr/>
      <dgm:t>
        <a:bodyPr/>
        <a:lstStyle/>
        <a:p>
          <a:endParaRPr lang="cs-CZ"/>
        </a:p>
      </dgm:t>
    </dgm:pt>
    <dgm:pt modelId="{1E264B83-F144-455C-BBBB-FCA06E17C3BB}">
      <dgm:prSet custT="1"/>
      <dgm:spPr/>
      <dgm:t>
        <a:bodyPr/>
        <a:lstStyle/>
        <a:p>
          <a:r>
            <a:rPr lang="cs-CZ" sz="1400" dirty="0" smtClean="0"/>
            <a:t>Stavební povolení</a:t>
          </a:r>
          <a:endParaRPr lang="cs-CZ" sz="1400" dirty="0"/>
        </a:p>
      </dgm:t>
    </dgm:pt>
    <dgm:pt modelId="{7A220418-71A8-4F6B-9C4B-BB6C1F9B7710}" type="parTrans" cxnId="{A2100C12-771B-4A69-B82E-979D21AB051A}">
      <dgm:prSet/>
      <dgm:spPr/>
      <dgm:t>
        <a:bodyPr/>
        <a:lstStyle/>
        <a:p>
          <a:endParaRPr lang="cs-CZ"/>
        </a:p>
      </dgm:t>
    </dgm:pt>
    <dgm:pt modelId="{34136B37-CB2A-4A07-A569-5B0C08F8950F}" type="sibTrans" cxnId="{A2100C12-771B-4A69-B82E-979D21AB051A}">
      <dgm:prSet/>
      <dgm:spPr/>
      <dgm:t>
        <a:bodyPr/>
        <a:lstStyle/>
        <a:p>
          <a:endParaRPr lang="cs-CZ"/>
        </a:p>
      </dgm:t>
    </dgm:pt>
    <dgm:pt modelId="{C13A34E7-55D1-4447-94E4-367BB9C39840}" type="pres">
      <dgm:prSet presAssocID="{6CA31097-25E3-4A47-9EB0-BE7B555392F2}" presName="Name0" presStyleCnt="0">
        <dgm:presLayoutVars>
          <dgm:dir/>
          <dgm:animLvl val="lvl"/>
          <dgm:resizeHandles val="exact"/>
        </dgm:presLayoutVars>
      </dgm:prSet>
      <dgm:spPr/>
    </dgm:pt>
    <dgm:pt modelId="{CE55729A-E612-48B9-BA24-7134E00D34EA}" type="pres">
      <dgm:prSet presAssocID="{021C4E58-F324-4F35-A815-9B79323D5DE9}" presName="parTxOnly" presStyleLbl="node1" presStyleIdx="0" presStyleCnt="4" custScaleX="82731" custLinFactNeighborX="-437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BF791A8-0771-4B01-B47F-5641B9DCA764}" type="pres">
      <dgm:prSet presAssocID="{1A6E390F-7C18-4E5D-B750-078C330230C1}" presName="parTxOnlySpace" presStyleCnt="0"/>
      <dgm:spPr/>
    </dgm:pt>
    <dgm:pt modelId="{01A030B4-CFBD-4071-82C1-A3402ECCE64E}" type="pres">
      <dgm:prSet presAssocID="{31EBEC84-9EEB-4713-AA34-A59687FC69F1}" presName="parTxOnly" presStyleLbl="node1" presStyleIdx="1" presStyleCnt="4" custScaleX="81418" custLinFactNeighborX="-641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8061F63-8450-44A6-AB69-775E4CA220CF}" type="pres">
      <dgm:prSet presAssocID="{B797BD0E-1948-471D-B174-6FED58D54560}" presName="parTxOnlySpace" presStyleCnt="0"/>
      <dgm:spPr/>
    </dgm:pt>
    <dgm:pt modelId="{B925BE35-E62D-47A9-AED4-FB3D1052B135}" type="pres">
      <dgm:prSet presAssocID="{3A7BD814-366C-4115-9EE7-6716577A3EEC}" presName="parTxOnly" presStyleLbl="node1" presStyleIdx="2" presStyleCnt="4" custScaleX="76829" custLinFactNeighborX="-641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D6EF8E-765E-4292-907E-2850B84A2846}" type="pres">
      <dgm:prSet presAssocID="{9E4EF62C-07DD-4E73-B718-462AE7E2DA51}" presName="parTxOnlySpace" presStyleCnt="0"/>
      <dgm:spPr/>
    </dgm:pt>
    <dgm:pt modelId="{15A9BA7B-264E-4038-BC05-78165DD17F9D}" type="pres">
      <dgm:prSet presAssocID="{1E264B83-F144-455C-BBBB-FCA06E17C3BB}" presName="parTxOnly" presStyleLbl="node1" presStyleIdx="3" presStyleCnt="4" custScaleX="6901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2100C12-771B-4A69-B82E-979D21AB051A}" srcId="{6CA31097-25E3-4A47-9EB0-BE7B555392F2}" destId="{1E264B83-F144-455C-BBBB-FCA06E17C3BB}" srcOrd="3" destOrd="0" parTransId="{7A220418-71A8-4F6B-9C4B-BB6C1F9B7710}" sibTransId="{34136B37-CB2A-4A07-A569-5B0C08F8950F}"/>
    <dgm:cxn modelId="{EEE72148-2965-4AB2-B172-EAB853E4BB81}" type="presOf" srcId="{021C4E58-F324-4F35-A815-9B79323D5DE9}" destId="{CE55729A-E612-48B9-BA24-7134E00D34EA}" srcOrd="0" destOrd="0" presId="urn:microsoft.com/office/officeart/2005/8/layout/chevron1"/>
    <dgm:cxn modelId="{35825212-E9D9-4C98-9E1E-CD6924EF2053}" type="presOf" srcId="{3A7BD814-366C-4115-9EE7-6716577A3EEC}" destId="{B925BE35-E62D-47A9-AED4-FB3D1052B135}" srcOrd="0" destOrd="0" presId="urn:microsoft.com/office/officeart/2005/8/layout/chevron1"/>
    <dgm:cxn modelId="{F973FCE3-C711-4581-A37F-32CAFD5690FB}" srcId="{6CA31097-25E3-4A47-9EB0-BE7B555392F2}" destId="{31EBEC84-9EEB-4713-AA34-A59687FC69F1}" srcOrd="1" destOrd="0" parTransId="{CF822D1A-E93C-4B18-8287-0434316ED050}" sibTransId="{B797BD0E-1948-471D-B174-6FED58D54560}"/>
    <dgm:cxn modelId="{D3EB762C-A654-4BD3-81DE-817BF6AD2410}" type="presOf" srcId="{6CA31097-25E3-4A47-9EB0-BE7B555392F2}" destId="{C13A34E7-55D1-4447-94E4-367BB9C39840}" srcOrd="0" destOrd="0" presId="urn:microsoft.com/office/officeart/2005/8/layout/chevron1"/>
    <dgm:cxn modelId="{2D724367-A98B-4F57-B463-084EBCD18E0E}" srcId="{6CA31097-25E3-4A47-9EB0-BE7B555392F2}" destId="{021C4E58-F324-4F35-A815-9B79323D5DE9}" srcOrd="0" destOrd="0" parTransId="{07B06E02-EA49-4D60-8E0D-C6B984AF2C20}" sibTransId="{1A6E390F-7C18-4E5D-B750-078C330230C1}"/>
    <dgm:cxn modelId="{9C93E135-B533-4BEE-957B-419BC4CD1408}" type="presOf" srcId="{1E264B83-F144-455C-BBBB-FCA06E17C3BB}" destId="{15A9BA7B-264E-4038-BC05-78165DD17F9D}" srcOrd="0" destOrd="0" presId="urn:microsoft.com/office/officeart/2005/8/layout/chevron1"/>
    <dgm:cxn modelId="{93B13A19-0578-4730-A294-79A93A3715C2}" srcId="{6CA31097-25E3-4A47-9EB0-BE7B555392F2}" destId="{3A7BD814-366C-4115-9EE7-6716577A3EEC}" srcOrd="2" destOrd="0" parTransId="{7F6BB119-7551-4D0E-98A6-1770AA9F9C42}" sibTransId="{9E4EF62C-07DD-4E73-B718-462AE7E2DA51}"/>
    <dgm:cxn modelId="{1D5CBC1C-BB40-45D4-803E-1E1390E05D05}" type="presOf" srcId="{31EBEC84-9EEB-4713-AA34-A59687FC69F1}" destId="{01A030B4-CFBD-4071-82C1-A3402ECCE64E}" srcOrd="0" destOrd="0" presId="urn:microsoft.com/office/officeart/2005/8/layout/chevron1"/>
    <dgm:cxn modelId="{E0DBF221-593E-4934-9F79-A989F388D3BC}" type="presParOf" srcId="{C13A34E7-55D1-4447-94E4-367BB9C39840}" destId="{CE55729A-E612-48B9-BA24-7134E00D34EA}" srcOrd="0" destOrd="0" presId="urn:microsoft.com/office/officeart/2005/8/layout/chevron1"/>
    <dgm:cxn modelId="{AF5CE81D-2CEA-4B24-8B24-C199D82D3FD0}" type="presParOf" srcId="{C13A34E7-55D1-4447-94E4-367BB9C39840}" destId="{CBF791A8-0771-4B01-B47F-5641B9DCA764}" srcOrd="1" destOrd="0" presId="urn:microsoft.com/office/officeart/2005/8/layout/chevron1"/>
    <dgm:cxn modelId="{51F87B79-0EBC-47A6-813F-67BE4FBB53F6}" type="presParOf" srcId="{C13A34E7-55D1-4447-94E4-367BB9C39840}" destId="{01A030B4-CFBD-4071-82C1-A3402ECCE64E}" srcOrd="2" destOrd="0" presId="urn:microsoft.com/office/officeart/2005/8/layout/chevron1"/>
    <dgm:cxn modelId="{5F5DF312-1DB0-4532-B671-A72BD1666FF9}" type="presParOf" srcId="{C13A34E7-55D1-4447-94E4-367BB9C39840}" destId="{D8061F63-8450-44A6-AB69-775E4CA220CF}" srcOrd="3" destOrd="0" presId="urn:microsoft.com/office/officeart/2005/8/layout/chevron1"/>
    <dgm:cxn modelId="{3C60C9C9-94B8-4B29-A379-8FE6C2A5070D}" type="presParOf" srcId="{C13A34E7-55D1-4447-94E4-367BB9C39840}" destId="{B925BE35-E62D-47A9-AED4-FB3D1052B135}" srcOrd="4" destOrd="0" presId="urn:microsoft.com/office/officeart/2005/8/layout/chevron1"/>
    <dgm:cxn modelId="{42BE77C4-8D8B-4F8D-9512-2AA9FBD54CA9}" type="presParOf" srcId="{C13A34E7-55D1-4447-94E4-367BB9C39840}" destId="{02D6EF8E-765E-4292-907E-2850B84A2846}" srcOrd="5" destOrd="0" presId="urn:microsoft.com/office/officeart/2005/8/layout/chevron1"/>
    <dgm:cxn modelId="{4AA22131-199B-4EBA-BA47-907F27316F2C}" type="presParOf" srcId="{C13A34E7-55D1-4447-94E4-367BB9C39840}" destId="{15A9BA7B-264E-4038-BC05-78165DD17F9D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A31097-25E3-4A47-9EB0-BE7B555392F2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021C4E58-F324-4F35-A815-9B79323D5DE9}">
      <dgm:prSet phldrT="[Text]" custT="1"/>
      <dgm:spPr>
        <a:solidFill>
          <a:schemeClr val="accent1"/>
        </a:solidFill>
      </dgm:spPr>
      <dgm:t>
        <a:bodyPr/>
        <a:lstStyle/>
        <a:p>
          <a:r>
            <a:rPr lang="cs-CZ" sz="1400" dirty="0" smtClean="0"/>
            <a:t>Politika územního rozvoje ČR</a:t>
          </a:r>
          <a:endParaRPr lang="cs-CZ" sz="1400" dirty="0"/>
        </a:p>
      </dgm:t>
    </dgm:pt>
    <dgm:pt modelId="{07B06E02-EA49-4D60-8E0D-C6B984AF2C20}" type="parTrans" cxnId="{2D724367-A98B-4F57-B463-084EBCD18E0E}">
      <dgm:prSet/>
      <dgm:spPr/>
      <dgm:t>
        <a:bodyPr/>
        <a:lstStyle/>
        <a:p>
          <a:endParaRPr lang="cs-CZ"/>
        </a:p>
      </dgm:t>
    </dgm:pt>
    <dgm:pt modelId="{1A6E390F-7C18-4E5D-B750-078C330230C1}" type="sibTrans" cxnId="{2D724367-A98B-4F57-B463-084EBCD18E0E}">
      <dgm:prSet/>
      <dgm:spPr/>
      <dgm:t>
        <a:bodyPr/>
        <a:lstStyle/>
        <a:p>
          <a:endParaRPr lang="cs-CZ"/>
        </a:p>
      </dgm:t>
    </dgm:pt>
    <dgm:pt modelId="{31EBEC84-9EEB-4713-AA34-A59687FC69F1}">
      <dgm:prSet phldrT="[Text]" custT="1"/>
      <dgm:spPr>
        <a:solidFill>
          <a:schemeClr val="accent1"/>
        </a:solidFill>
      </dgm:spPr>
      <dgm:t>
        <a:bodyPr/>
        <a:lstStyle/>
        <a:p>
          <a:r>
            <a:rPr lang="cs-CZ" sz="1400" dirty="0" smtClean="0"/>
            <a:t>Zásady územního rozvoje kraje</a:t>
          </a:r>
          <a:endParaRPr lang="cs-CZ" sz="1400" dirty="0"/>
        </a:p>
      </dgm:t>
    </dgm:pt>
    <dgm:pt modelId="{CF822D1A-E93C-4B18-8287-0434316ED050}" type="parTrans" cxnId="{F973FCE3-C711-4581-A37F-32CAFD5690FB}">
      <dgm:prSet/>
      <dgm:spPr/>
      <dgm:t>
        <a:bodyPr/>
        <a:lstStyle/>
        <a:p>
          <a:endParaRPr lang="cs-CZ"/>
        </a:p>
      </dgm:t>
    </dgm:pt>
    <dgm:pt modelId="{B797BD0E-1948-471D-B174-6FED58D54560}" type="sibTrans" cxnId="{F973FCE3-C711-4581-A37F-32CAFD5690FB}">
      <dgm:prSet/>
      <dgm:spPr/>
      <dgm:t>
        <a:bodyPr/>
        <a:lstStyle/>
        <a:p>
          <a:endParaRPr lang="cs-CZ"/>
        </a:p>
      </dgm:t>
    </dgm:pt>
    <dgm:pt modelId="{3A7BD814-366C-4115-9EE7-6716577A3EEC}">
      <dgm:prSet phldrT="[Text]" custT="1"/>
      <dgm:spPr>
        <a:solidFill>
          <a:schemeClr val="accent3"/>
        </a:solidFill>
      </dgm:spPr>
      <dgm:t>
        <a:bodyPr/>
        <a:lstStyle/>
        <a:p>
          <a:r>
            <a:rPr lang="cs-CZ" sz="1400" dirty="0" smtClean="0"/>
            <a:t>Územní rozhodnutí</a:t>
          </a:r>
          <a:endParaRPr lang="cs-CZ" sz="1400" dirty="0"/>
        </a:p>
      </dgm:t>
    </dgm:pt>
    <dgm:pt modelId="{7F6BB119-7551-4D0E-98A6-1770AA9F9C42}" type="parTrans" cxnId="{93B13A19-0578-4730-A294-79A93A3715C2}">
      <dgm:prSet/>
      <dgm:spPr/>
      <dgm:t>
        <a:bodyPr/>
        <a:lstStyle/>
        <a:p>
          <a:endParaRPr lang="cs-CZ"/>
        </a:p>
      </dgm:t>
    </dgm:pt>
    <dgm:pt modelId="{9E4EF62C-07DD-4E73-B718-462AE7E2DA51}" type="sibTrans" cxnId="{93B13A19-0578-4730-A294-79A93A3715C2}">
      <dgm:prSet/>
      <dgm:spPr/>
      <dgm:t>
        <a:bodyPr/>
        <a:lstStyle/>
        <a:p>
          <a:endParaRPr lang="cs-CZ"/>
        </a:p>
      </dgm:t>
    </dgm:pt>
    <dgm:pt modelId="{1E264B83-F144-455C-BBBB-FCA06E17C3BB}">
      <dgm:prSet custT="1"/>
      <dgm:spPr/>
      <dgm:t>
        <a:bodyPr/>
        <a:lstStyle/>
        <a:p>
          <a:r>
            <a:rPr lang="cs-CZ" sz="1400" dirty="0" smtClean="0"/>
            <a:t>Stavební povolení</a:t>
          </a:r>
          <a:endParaRPr lang="cs-CZ" sz="1400" dirty="0"/>
        </a:p>
      </dgm:t>
    </dgm:pt>
    <dgm:pt modelId="{7A220418-71A8-4F6B-9C4B-BB6C1F9B7710}" type="parTrans" cxnId="{A2100C12-771B-4A69-B82E-979D21AB051A}">
      <dgm:prSet/>
      <dgm:spPr/>
      <dgm:t>
        <a:bodyPr/>
        <a:lstStyle/>
        <a:p>
          <a:endParaRPr lang="cs-CZ"/>
        </a:p>
      </dgm:t>
    </dgm:pt>
    <dgm:pt modelId="{34136B37-CB2A-4A07-A569-5B0C08F8950F}" type="sibTrans" cxnId="{A2100C12-771B-4A69-B82E-979D21AB051A}">
      <dgm:prSet/>
      <dgm:spPr/>
      <dgm:t>
        <a:bodyPr/>
        <a:lstStyle/>
        <a:p>
          <a:endParaRPr lang="cs-CZ"/>
        </a:p>
      </dgm:t>
    </dgm:pt>
    <dgm:pt modelId="{C13A34E7-55D1-4447-94E4-367BB9C39840}" type="pres">
      <dgm:prSet presAssocID="{6CA31097-25E3-4A47-9EB0-BE7B555392F2}" presName="Name0" presStyleCnt="0">
        <dgm:presLayoutVars>
          <dgm:dir/>
          <dgm:animLvl val="lvl"/>
          <dgm:resizeHandles val="exact"/>
        </dgm:presLayoutVars>
      </dgm:prSet>
      <dgm:spPr/>
    </dgm:pt>
    <dgm:pt modelId="{CE55729A-E612-48B9-BA24-7134E00D34EA}" type="pres">
      <dgm:prSet presAssocID="{021C4E58-F324-4F35-A815-9B79323D5DE9}" presName="parTxOnly" presStyleLbl="node1" presStyleIdx="0" presStyleCnt="4" custScaleX="82731" custLinFactNeighborX="-437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BF791A8-0771-4B01-B47F-5641B9DCA764}" type="pres">
      <dgm:prSet presAssocID="{1A6E390F-7C18-4E5D-B750-078C330230C1}" presName="parTxOnlySpace" presStyleCnt="0"/>
      <dgm:spPr/>
    </dgm:pt>
    <dgm:pt modelId="{01A030B4-CFBD-4071-82C1-A3402ECCE64E}" type="pres">
      <dgm:prSet presAssocID="{31EBEC84-9EEB-4713-AA34-A59687FC69F1}" presName="parTxOnly" presStyleLbl="node1" presStyleIdx="1" presStyleCnt="4" custScaleX="81418" custLinFactNeighborX="-641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8061F63-8450-44A6-AB69-775E4CA220CF}" type="pres">
      <dgm:prSet presAssocID="{B797BD0E-1948-471D-B174-6FED58D54560}" presName="parTxOnlySpace" presStyleCnt="0"/>
      <dgm:spPr/>
    </dgm:pt>
    <dgm:pt modelId="{B925BE35-E62D-47A9-AED4-FB3D1052B135}" type="pres">
      <dgm:prSet presAssocID="{3A7BD814-366C-4115-9EE7-6716577A3EEC}" presName="parTxOnly" presStyleLbl="node1" presStyleIdx="2" presStyleCnt="4" custScaleX="76829" custLinFactNeighborX="-641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D6EF8E-765E-4292-907E-2850B84A2846}" type="pres">
      <dgm:prSet presAssocID="{9E4EF62C-07DD-4E73-B718-462AE7E2DA51}" presName="parTxOnlySpace" presStyleCnt="0"/>
      <dgm:spPr/>
    </dgm:pt>
    <dgm:pt modelId="{15A9BA7B-264E-4038-BC05-78165DD17F9D}" type="pres">
      <dgm:prSet presAssocID="{1E264B83-F144-455C-BBBB-FCA06E17C3BB}" presName="parTxOnly" presStyleLbl="node1" presStyleIdx="3" presStyleCnt="4" custScaleX="6901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2100C12-771B-4A69-B82E-979D21AB051A}" srcId="{6CA31097-25E3-4A47-9EB0-BE7B555392F2}" destId="{1E264B83-F144-455C-BBBB-FCA06E17C3BB}" srcOrd="3" destOrd="0" parTransId="{7A220418-71A8-4F6B-9C4B-BB6C1F9B7710}" sibTransId="{34136B37-CB2A-4A07-A569-5B0C08F8950F}"/>
    <dgm:cxn modelId="{EEE72148-2965-4AB2-B172-EAB853E4BB81}" type="presOf" srcId="{021C4E58-F324-4F35-A815-9B79323D5DE9}" destId="{CE55729A-E612-48B9-BA24-7134E00D34EA}" srcOrd="0" destOrd="0" presId="urn:microsoft.com/office/officeart/2005/8/layout/chevron1"/>
    <dgm:cxn modelId="{35825212-E9D9-4C98-9E1E-CD6924EF2053}" type="presOf" srcId="{3A7BD814-366C-4115-9EE7-6716577A3EEC}" destId="{B925BE35-E62D-47A9-AED4-FB3D1052B135}" srcOrd="0" destOrd="0" presId="urn:microsoft.com/office/officeart/2005/8/layout/chevron1"/>
    <dgm:cxn modelId="{F973FCE3-C711-4581-A37F-32CAFD5690FB}" srcId="{6CA31097-25E3-4A47-9EB0-BE7B555392F2}" destId="{31EBEC84-9EEB-4713-AA34-A59687FC69F1}" srcOrd="1" destOrd="0" parTransId="{CF822D1A-E93C-4B18-8287-0434316ED050}" sibTransId="{B797BD0E-1948-471D-B174-6FED58D54560}"/>
    <dgm:cxn modelId="{D3EB762C-A654-4BD3-81DE-817BF6AD2410}" type="presOf" srcId="{6CA31097-25E3-4A47-9EB0-BE7B555392F2}" destId="{C13A34E7-55D1-4447-94E4-367BB9C39840}" srcOrd="0" destOrd="0" presId="urn:microsoft.com/office/officeart/2005/8/layout/chevron1"/>
    <dgm:cxn modelId="{2D724367-A98B-4F57-B463-084EBCD18E0E}" srcId="{6CA31097-25E3-4A47-9EB0-BE7B555392F2}" destId="{021C4E58-F324-4F35-A815-9B79323D5DE9}" srcOrd="0" destOrd="0" parTransId="{07B06E02-EA49-4D60-8E0D-C6B984AF2C20}" sibTransId="{1A6E390F-7C18-4E5D-B750-078C330230C1}"/>
    <dgm:cxn modelId="{9C93E135-B533-4BEE-957B-419BC4CD1408}" type="presOf" srcId="{1E264B83-F144-455C-BBBB-FCA06E17C3BB}" destId="{15A9BA7B-264E-4038-BC05-78165DD17F9D}" srcOrd="0" destOrd="0" presId="urn:microsoft.com/office/officeart/2005/8/layout/chevron1"/>
    <dgm:cxn modelId="{93B13A19-0578-4730-A294-79A93A3715C2}" srcId="{6CA31097-25E3-4A47-9EB0-BE7B555392F2}" destId="{3A7BD814-366C-4115-9EE7-6716577A3EEC}" srcOrd="2" destOrd="0" parTransId="{7F6BB119-7551-4D0E-98A6-1770AA9F9C42}" sibTransId="{9E4EF62C-07DD-4E73-B718-462AE7E2DA51}"/>
    <dgm:cxn modelId="{1D5CBC1C-BB40-45D4-803E-1E1390E05D05}" type="presOf" srcId="{31EBEC84-9EEB-4713-AA34-A59687FC69F1}" destId="{01A030B4-CFBD-4071-82C1-A3402ECCE64E}" srcOrd="0" destOrd="0" presId="urn:microsoft.com/office/officeart/2005/8/layout/chevron1"/>
    <dgm:cxn modelId="{E0DBF221-593E-4934-9F79-A989F388D3BC}" type="presParOf" srcId="{C13A34E7-55D1-4447-94E4-367BB9C39840}" destId="{CE55729A-E612-48B9-BA24-7134E00D34EA}" srcOrd="0" destOrd="0" presId="urn:microsoft.com/office/officeart/2005/8/layout/chevron1"/>
    <dgm:cxn modelId="{AF5CE81D-2CEA-4B24-8B24-C199D82D3FD0}" type="presParOf" srcId="{C13A34E7-55D1-4447-94E4-367BB9C39840}" destId="{CBF791A8-0771-4B01-B47F-5641B9DCA764}" srcOrd="1" destOrd="0" presId="urn:microsoft.com/office/officeart/2005/8/layout/chevron1"/>
    <dgm:cxn modelId="{51F87B79-0EBC-47A6-813F-67BE4FBB53F6}" type="presParOf" srcId="{C13A34E7-55D1-4447-94E4-367BB9C39840}" destId="{01A030B4-CFBD-4071-82C1-A3402ECCE64E}" srcOrd="2" destOrd="0" presId="urn:microsoft.com/office/officeart/2005/8/layout/chevron1"/>
    <dgm:cxn modelId="{5F5DF312-1DB0-4532-B671-A72BD1666FF9}" type="presParOf" srcId="{C13A34E7-55D1-4447-94E4-367BB9C39840}" destId="{D8061F63-8450-44A6-AB69-775E4CA220CF}" srcOrd="3" destOrd="0" presId="urn:microsoft.com/office/officeart/2005/8/layout/chevron1"/>
    <dgm:cxn modelId="{3C60C9C9-94B8-4B29-A379-8FE6C2A5070D}" type="presParOf" srcId="{C13A34E7-55D1-4447-94E4-367BB9C39840}" destId="{B925BE35-E62D-47A9-AED4-FB3D1052B135}" srcOrd="4" destOrd="0" presId="urn:microsoft.com/office/officeart/2005/8/layout/chevron1"/>
    <dgm:cxn modelId="{42BE77C4-8D8B-4F8D-9512-2AA9FBD54CA9}" type="presParOf" srcId="{C13A34E7-55D1-4447-94E4-367BB9C39840}" destId="{02D6EF8E-765E-4292-907E-2850B84A2846}" srcOrd="5" destOrd="0" presId="urn:microsoft.com/office/officeart/2005/8/layout/chevron1"/>
    <dgm:cxn modelId="{4AA22131-199B-4EBA-BA47-907F27316F2C}" type="presParOf" srcId="{C13A34E7-55D1-4447-94E4-367BB9C39840}" destId="{15A9BA7B-264E-4038-BC05-78165DD17F9D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55729A-E612-48B9-BA24-7134E00D34EA}">
      <dsp:nvSpPr>
        <dsp:cNvPr id="0" name=""/>
        <dsp:cNvSpPr/>
      </dsp:nvSpPr>
      <dsp:spPr>
        <a:xfrm>
          <a:off x="0" y="0"/>
          <a:ext cx="2423907" cy="748144"/>
        </a:xfrm>
        <a:prstGeom prst="chevron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Politika územního rozvoje ČR</a:t>
          </a:r>
          <a:endParaRPr lang="cs-CZ" sz="1400" kern="1200" dirty="0"/>
        </a:p>
      </dsp:txBody>
      <dsp:txXfrm>
        <a:off x="374072" y="0"/>
        <a:ext cx="1675763" cy="748144"/>
      </dsp:txXfrm>
    </dsp:sp>
    <dsp:sp modelId="{01A030B4-CFBD-4071-82C1-A3402ECCE64E}">
      <dsp:nvSpPr>
        <dsp:cNvPr id="0" name=""/>
        <dsp:cNvSpPr/>
      </dsp:nvSpPr>
      <dsp:spPr>
        <a:xfrm>
          <a:off x="2114607" y="0"/>
          <a:ext cx="2385438" cy="748144"/>
        </a:xfrm>
        <a:prstGeom prst="chevron">
          <a:avLst/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Zásady územního rozvoje kraje</a:t>
          </a:r>
          <a:endParaRPr lang="cs-CZ" sz="1400" kern="1200" dirty="0"/>
        </a:p>
      </dsp:txBody>
      <dsp:txXfrm>
        <a:off x="2488679" y="0"/>
        <a:ext cx="1637294" cy="748144"/>
      </dsp:txXfrm>
    </dsp:sp>
    <dsp:sp modelId="{B925BE35-E62D-47A9-AED4-FB3D1052B135}">
      <dsp:nvSpPr>
        <dsp:cNvPr id="0" name=""/>
        <dsp:cNvSpPr/>
      </dsp:nvSpPr>
      <dsp:spPr>
        <a:xfrm>
          <a:off x="4207059" y="0"/>
          <a:ext cx="2250987" cy="748144"/>
        </a:xfrm>
        <a:prstGeom prst="chevron">
          <a:avLst/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Územní rozhodnutí</a:t>
          </a:r>
          <a:endParaRPr lang="cs-CZ" sz="1400" kern="1200" dirty="0"/>
        </a:p>
      </dsp:txBody>
      <dsp:txXfrm>
        <a:off x="4581131" y="0"/>
        <a:ext cx="1502843" cy="748144"/>
      </dsp:txXfrm>
    </dsp:sp>
    <dsp:sp modelId="{15A9BA7B-264E-4038-BC05-78165DD17F9D}">
      <dsp:nvSpPr>
        <dsp:cNvPr id="0" name=""/>
        <dsp:cNvSpPr/>
      </dsp:nvSpPr>
      <dsp:spPr>
        <a:xfrm>
          <a:off x="6183851" y="0"/>
          <a:ext cx="2022106" cy="74814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Stavební povolení</a:t>
          </a:r>
          <a:endParaRPr lang="cs-CZ" sz="1400" kern="1200" dirty="0"/>
        </a:p>
      </dsp:txBody>
      <dsp:txXfrm>
        <a:off x="6557923" y="0"/>
        <a:ext cx="1273962" cy="7481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48D279-CB39-4E49-B4C4-534702CDECCA}" type="datetimeFigureOut">
              <a:rPr lang="cs-CZ" smtClean="0"/>
              <a:pPr/>
              <a:t>13.6.2022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CE2BAC-C39F-4556-A179-5451CF6BF0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6254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41228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7423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2935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32936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62237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00774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68719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19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00951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20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43905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4975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26355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9333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83440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7179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74053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80228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58488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3295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66427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8442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57226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341012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536380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36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21230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37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4190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38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82687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39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149755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40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951512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42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167706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43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369921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44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4247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93" y="4019513"/>
            <a:ext cx="8156575" cy="162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4100512"/>
            <a:ext cx="9144000" cy="1042988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96892" y="3044310"/>
            <a:ext cx="8156575" cy="850608"/>
          </a:xfrm>
        </p:spPr>
        <p:txBody>
          <a:bodyPr anchor="b" anchorCtr="0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92" y="2571750"/>
            <a:ext cx="8156575" cy="283536"/>
          </a:xfrm>
        </p:spPr>
        <p:txBody>
          <a:bodyPr anchor="b" anchorCtr="0"/>
          <a:lstStyle>
            <a:lvl1pPr marL="252000" indent="-252000" algn="l">
              <a:buClrTx/>
              <a:buFont typeface="Verdana" pitchFamily="34" charset="0"/>
              <a:buChar char="—"/>
              <a:defRPr sz="1500" b="1">
                <a:solidFill>
                  <a:schemeClr val="accent3"/>
                </a:solidFill>
              </a:defRPr>
            </a:lvl1pPr>
            <a:lvl2pPr marL="504000" indent="-252000" algn="l">
              <a:buClrTx/>
              <a:buFont typeface="Verdana" pitchFamily="34" charset="0"/>
              <a:buChar char="—"/>
              <a:defRPr sz="1500">
                <a:solidFill>
                  <a:schemeClr val="accent3"/>
                </a:solidFill>
              </a:defRPr>
            </a:lvl2pPr>
            <a:lvl3pPr marL="75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3pPr>
            <a:lvl4pPr marL="97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4pPr>
            <a:lvl5pPr marL="1188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5pPr>
            <a:lvl6pPr marL="1404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6pPr>
            <a:lvl7pPr marL="1620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7pPr>
            <a:lvl8pPr marL="183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8pPr>
            <a:lvl9pPr marL="205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93" y="4745528"/>
            <a:ext cx="8156575" cy="165803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496893" y="4178454"/>
            <a:ext cx="8156575" cy="372114"/>
          </a:xfrm>
        </p:spPr>
        <p:txBody>
          <a:bodyPr anchor="t" anchorCtr="0"/>
          <a:lstStyle>
            <a:lvl1pPr marL="252000" indent="-252000">
              <a:buClrTx/>
              <a:defRPr sz="1500" b="0">
                <a:solidFill>
                  <a:schemeClr val="tx1"/>
                </a:solidFill>
              </a:defRPr>
            </a:lvl1pPr>
            <a:lvl2pPr marL="468000" indent="-216000">
              <a:buClrTx/>
              <a:defRPr sz="1100" b="0">
                <a:solidFill>
                  <a:schemeClr val="tx1"/>
                </a:solidFill>
              </a:defRPr>
            </a:lvl2pPr>
            <a:lvl3pPr marL="684000" indent="-216000">
              <a:buClrTx/>
              <a:defRPr sz="1100" b="0">
                <a:solidFill>
                  <a:schemeClr val="tx1"/>
                </a:solidFill>
              </a:defRPr>
            </a:lvl3pPr>
            <a:lvl4pPr marL="936000" indent="-216000">
              <a:buClrTx/>
              <a:defRPr sz="1100" b="0">
                <a:solidFill>
                  <a:schemeClr val="tx1"/>
                </a:solidFill>
              </a:defRPr>
            </a:lvl4pPr>
            <a:lvl5pPr marL="1188000" indent="-216000">
              <a:buClrTx/>
              <a:defRPr sz="1100" b="0">
                <a:solidFill>
                  <a:schemeClr val="tx1"/>
                </a:solidFill>
              </a:defRPr>
            </a:lvl5pPr>
            <a:lvl6pPr marL="1404000" indent="-216000">
              <a:buClrTx/>
              <a:defRPr sz="1100" b="0">
                <a:solidFill>
                  <a:schemeClr val="tx1"/>
                </a:solidFill>
              </a:defRPr>
            </a:lvl6pPr>
            <a:lvl7pPr marL="1620000" indent="-216000">
              <a:buClrTx/>
              <a:defRPr sz="1100" b="0">
                <a:solidFill>
                  <a:schemeClr val="tx1"/>
                </a:solidFill>
              </a:defRPr>
            </a:lvl7pPr>
            <a:lvl8pPr marL="1836000" indent="-216000">
              <a:buClrTx/>
              <a:defRPr sz="1100" b="0">
                <a:solidFill>
                  <a:schemeClr val="tx1"/>
                </a:solidFill>
              </a:defRPr>
            </a:lvl8pPr>
            <a:lvl9pPr marL="2052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xmlns="" id="{D484C998-8052-416B-AE91-0AB37A28D16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00" y="432000"/>
            <a:ext cx="1713673" cy="635688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Print (Ec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93" y="4019513"/>
            <a:ext cx="8156575" cy="162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4100512"/>
            <a:ext cx="9144000" cy="1042988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96892" y="3044310"/>
            <a:ext cx="8156575" cy="850608"/>
          </a:xfrm>
        </p:spPr>
        <p:txBody>
          <a:bodyPr anchor="b" anchorCtr="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92" y="2571750"/>
            <a:ext cx="8156575" cy="283536"/>
          </a:xfrm>
        </p:spPr>
        <p:txBody>
          <a:bodyPr anchor="b" anchorCtr="0"/>
          <a:lstStyle>
            <a:lvl1pPr marL="252000" indent="-252000" algn="l">
              <a:buClrTx/>
              <a:buFont typeface="Verdana" pitchFamily="34" charset="0"/>
              <a:buChar char="—"/>
              <a:defRPr sz="1500" b="1">
                <a:solidFill>
                  <a:schemeClr val="accent3"/>
                </a:solidFill>
              </a:defRPr>
            </a:lvl1pPr>
            <a:lvl2pPr marL="504000" indent="-252000" algn="l">
              <a:buClrTx/>
              <a:buFont typeface="Verdana" pitchFamily="34" charset="0"/>
              <a:buChar char="—"/>
              <a:defRPr sz="1500">
                <a:solidFill>
                  <a:schemeClr val="accent3"/>
                </a:solidFill>
              </a:defRPr>
            </a:lvl2pPr>
            <a:lvl3pPr marL="75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3pPr>
            <a:lvl4pPr marL="97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4pPr>
            <a:lvl5pPr marL="1188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5pPr>
            <a:lvl6pPr marL="1404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6pPr>
            <a:lvl7pPr marL="1620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7pPr>
            <a:lvl8pPr marL="183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8pPr>
            <a:lvl9pPr marL="205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93" y="4745528"/>
            <a:ext cx="8156575" cy="165803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496893" y="4178454"/>
            <a:ext cx="8156575" cy="372114"/>
          </a:xfrm>
        </p:spPr>
        <p:txBody>
          <a:bodyPr anchor="t" anchorCtr="0"/>
          <a:lstStyle>
            <a:lvl1pPr marL="252000" indent="-252000">
              <a:buClrTx/>
              <a:defRPr sz="1500" b="0">
                <a:solidFill>
                  <a:schemeClr val="tx1"/>
                </a:solidFill>
              </a:defRPr>
            </a:lvl1pPr>
            <a:lvl2pPr marL="468000" indent="-216000">
              <a:buClrTx/>
              <a:defRPr sz="1100" b="0">
                <a:solidFill>
                  <a:schemeClr val="tx1"/>
                </a:solidFill>
              </a:defRPr>
            </a:lvl2pPr>
            <a:lvl3pPr marL="684000" indent="-216000">
              <a:buClrTx/>
              <a:defRPr sz="1100" b="0">
                <a:solidFill>
                  <a:schemeClr val="tx1"/>
                </a:solidFill>
              </a:defRPr>
            </a:lvl3pPr>
            <a:lvl4pPr marL="936000" indent="-216000">
              <a:buClrTx/>
              <a:defRPr sz="1100" b="0">
                <a:solidFill>
                  <a:schemeClr val="tx1"/>
                </a:solidFill>
              </a:defRPr>
            </a:lvl4pPr>
            <a:lvl5pPr marL="1188000" indent="-216000">
              <a:buClrTx/>
              <a:defRPr sz="1100" b="0">
                <a:solidFill>
                  <a:schemeClr val="tx1"/>
                </a:solidFill>
              </a:defRPr>
            </a:lvl5pPr>
            <a:lvl6pPr marL="1404000" indent="-216000">
              <a:buClrTx/>
              <a:defRPr sz="1100" b="0">
                <a:solidFill>
                  <a:schemeClr val="tx1"/>
                </a:solidFill>
              </a:defRPr>
            </a:lvl6pPr>
            <a:lvl7pPr marL="1620000" indent="-216000">
              <a:buClrTx/>
              <a:defRPr sz="1100" b="0">
                <a:solidFill>
                  <a:schemeClr val="tx1"/>
                </a:solidFill>
              </a:defRPr>
            </a:lvl7pPr>
            <a:lvl8pPr marL="1836000" indent="-216000">
              <a:buClrTx/>
              <a:defRPr sz="1100" b="0">
                <a:solidFill>
                  <a:schemeClr val="tx1"/>
                </a:solidFill>
              </a:defRPr>
            </a:lvl8pPr>
            <a:lvl9pPr marL="2052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xmlns="" id="{3B9573AE-0377-40D9-BDA9-DF8523212B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6800" y="432000"/>
            <a:ext cx="1713673" cy="63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0470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93" y="1132287"/>
            <a:ext cx="8156575" cy="304616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93" y="4272968"/>
            <a:ext cx="8156575" cy="277603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93" y="270000"/>
            <a:ext cx="8156575" cy="600534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 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93" y="1132287"/>
            <a:ext cx="5394325" cy="304616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93" y="4272968"/>
            <a:ext cx="8156575" cy="277603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93" y="270000"/>
            <a:ext cx="8156575" cy="600534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134105" y="1132287"/>
            <a:ext cx="2519363" cy="3045619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 1/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9" y="1132287"/>
            <a:ext cx="3949700" cy="304616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93" y="4272968"/>
            <a:ext cx="8156575" cy="277603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93" y="270000"/>
            <a:ext cx="8156575" cy="600534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697414" y="1132287"/>
            <a:ext cx="3956050" cy="3045619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Smal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93" y="2571750"/>
            <a:ext cx="8156575" cy="16067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93" y="4272968"/>
            <a:ext cx="8156575" cy="277603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93" y="270000"/>
            <a:ext cx="8156575" cy="600534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134105" y="1132285"/>
            <a:ext cx="2519363" cy="1269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3252793" y="1132285"/>
            <a:ext cx="2638425" cy="1269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6"/>
          </p:nvPr>
        </p:nvSpPr>
        <p:spPr>
          <a:xfrm>
            <a:off x="496889" y="1132285"/>
            <a:ext cx="2513012" cy="1269000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/ Section Header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-460" y="-1785"/>
            <a:ext cx="9146841" cy="4100513"/>
          </a:xfrm>
          <a:custGeom>
            <a:avLst/>
            <a:gdLst>
              <a:gd name="connsiteX0" fmla="*/ 0 w 9144000"/>
              <a:gd name="connsiteY0" fmla="*/ 1366837 h 5467349"/>
              <a:gd name="connsiteX1" fmla="*/ 1366837 w 9144000"/>
              <a:gd name="connsiteY1" fmla="*/ 1366837 h 5467349"/>
              <a:gd name="connsiteX2" fmla="*/ 1366837 w 9144000"/>
              <a:gd name="connsiteY2" fmla="*/ 0 h 5467349"/>
              <a:gd name="connsiteX3" fmla="*/ 7777163 w 9144000"/>
              <a:gd name="connsiteY3" fmla="*/ 0 h 5467349"/>
              <a:gd name="connsiteX4" fmla="*/ 7777163 w 9144000"/>
              <a:gd name="connsiteY4" fmla="*/ 1366837 h 5467349"/>
              <a:gd name="connsiteX5" fmla="*/ 9144000 w 9144000"/>
              <a:gd name="connsiteY5" fmla="*/ 1366837 h 5467349"/>
              <a:gd name="connsiteX6" fmla="*/ 9144000 w 9144000"/>
              <a:gd name="connsiteY6" fmla="*/ 4100512 h 5467349"/>
              <a:gd name="connsiteX7" fmla="*/ 7777163 w 9144000"/>
              <a:gd name="connsiteY7" fmla="*/ 4100512 h 5467349"/>
              <a:gd name="connsiteX8" fmla="*/ 7777163 w 9144000"/>
              <a:gd name="connsiteY8" fmla="*/ 5467349 h 5467349"/>
              <a:gd name="connsiteX9" fmla="*/ 1366837 w 9144000"/>
              <a:gd name="connsiteY9" fmla="*/ 5467349 h 5467349"/>
              <a:gd name="connsiteX10" fmla="*/ 1366837 w 9144000"/>
              <a:gd name="connsiteY10" fmla="*/ 4100512 h 5467349"/>
              <a:gd name="connsiteX11" fmla="*/ 0 w 9144000"/>
              <a:gd name="connsiteY11" fmla="*/ 4100512 h 5467349"/>
              <a:gd name="connsiteX12" fmla="*/ 0 w 9144000"/>
              <a:gd name="connsiteY12" fmla="*/ 1366837 h 5467349"/>
              <a:gd name="connsiteX0" fmla="*/ 4763 w 9148763"/>
              <a:gd name="connsiteY0" fmla="*/ 1366837 h 5467349"/>
              <a:gd name="connsiteX1" fmla="*/ 0 w 9148763"/>
              <a:gd name="connsiteY1" fmla="*/ 1099 h 5467349"/>
              <a:gd name="connsiteX2" fmla="*/ 1371600 w 9148763"/>
              <a:gd name="connsiteY2" fmla="*/ 0 h 5467349"/>
              <a:gd name="connsiteX3" fmla="*/ 7781926 w 9148763"/>
              <a:gd name="connsiteY3" fmla="*/ 0 h 5467349"/>
              <a:gd name="connsiteX4" fmla="*/ 7781926 w 9148763"/>
              <a:gd name="connsiteY4" fmla="*/ 1366837 h 5467349"/>
              <a:gd name="connsiteX5" fmla="*/ 9148763 w 9148763"/>
              <a:gd name="connsiteY5" fmla="*/ 1366837 h 5467349"/>
              <a:gd name="connsiteX6" fmla="*/ 9148763 w 9148763"/>
              <a:gd name="connsiteY6" fmla="*/ 4100512 h 5467349"/>
              <a:gd name="connsiteX7" fmla="*/ 7781926 w 9148763"/>
              <a:gd name="connsiteY7" fmla="*/ 4100512 h 5467349"/>
              <a:gd name="connsiteX8" fmla="*/ 7781926 w 9148763"/>
              <a:gd name="connsiteY8" fmla="*/ 5467349 h 5467349"/>
              <a:gd name="connsiteX9" fmla="*/ 1371600 w 9148763"/>
              <a:gd name="connsiteY9" fmla="*/ 5467349 h 5467349"/>
              <a:gd name="connsiteX10" fmla="*/ 1371600 w 9148763"/>
              <a:gd name="connsiteY10" fmla="*/ 4100512 h 5467349"/>
              <a:gd name="connsiteX11" fmla="*/ 4763 w 9148763"/>
              <a:gd name="connsiteY11" fmla="*/ 4100512 h 5467349"/>
              <a:gd name="connsiteX12" fmla="*/ 4763 w 9148763"/>
              <a:gd name="connsiteY12" fmla="*/ 1366837 h 5467349"/>
              <a:gd name="connsiteX0" fmla="*/ 33 w 9144033"/>
              <a:gd name="connsiteY0" fmla="*/ 1366837 h 5467349"/>
              <a:gd name="connsiteX1" fmla="*/ 54802 w 9144033"/>
              <a:gd name="connsiteY1" fmla="*/ 39199 h 5467349"/>
              <a:gd name="connsiteX2" fmla="*/ 1366870 w 9144033"/>
              <a:gd name="connsiteY2" fmla="*/ 0 h 5467349"/>
              <a:gd name="connsiteX3" fmla="*/ 7777196 w 9144033"/>
              <a:gd name="connsiteY3" fmla="*/ 0 h 5467349"/>
              <a:gd name="connsiteX4" fmla="*/ 7777196 w 9144033"/>
              <a:gd name="connsiteY4" fmla="*/ 1366837 h 5467349"/>
              <a:gd name="connsiteX5" fmla="*/ 9144033 w 9144033"/>
              <a:gd name="connsiteY5" fmla="*/ 1366837 h 5467349"/>
              <a:gd name="connsiteX6" fmla="*/ 9144033 w 9144033"/>
              <a:gd name="connsiteY6" fmla="*/ 4100512 h 5467349"/>
              <a:gd name="connsiteX7" fmla="*/ 7777196 w 9144033"/>
              <a:gd name="connsiteY7" fmla="*/ 4100512 h 5467349"/>
              <a:gd name="connsiteX8" fmla="*/ 7777196 w 9144033"/>
              <a:gd name="connsiteY8" fmla="*/ 5467349 h 5467349"/>
              <a:gd name="connsiteX9" fmla="*/ 1366870 w 9144033"/>
              <a:gd name="connsiteY9" fmla="*/ 5467349 h 5467349"/>
              <a:gd name="connsiteX10" fmla="*/ 1366870 w 9144033"/>
              <a:gd name="connsiteY10" fmla="*/ 4100512 h 5467349"/>
              <a:gd name="connsiteX11" fmla="*/ 33 w 9144033"/>
              <a:gd name="connsiteY11" fmla="*/ 4100512 h 5467349"/>
              <a:gd name="connsiteX12" fmla="*/ 33 w 9144033"/>
              <a:gd name="connsiteY12" fmla="*/ 1366837 h 5467349"/>
              <a:gd name="connsiteX0" fmla="*/ 458 w 9144458"/>
              <a:gd name="connsiteY0" fmla="*/ 1368119 h 5468631"/>
              <a:gd name="connsiteX1" fmla="*/ 458 w 9144458"/>
              <a:gd name="connsiteY1" fmla="*/ 0 h 5468631"/>
              <a:gd name="connsiteX2" fmla="*/ 1367295 w 9144458"/>
              <a:gd name="connsiteY2" fmla="*/ 1282 h 5468631"/>
              <a:gd name="connsiteX3" fmla="*/ 7777621 w 9144458"/>
              <a:gd name="connsiteY3" fmla="*/ 1282 h 5468631"/>
              <a:gd name="connsiteX4" fmla="*/ 7777621 w 9144458"/>
              <a:gd name="connsiteY4" fmla="*/ 1368119 h 5468631"/>
              <a:gd name="connsiteX5" fmla="*/ 9144458 w 9144458"/>
              <a:gd name="connsiteY5" fmla="*/ 1368119 h 5468631"/>
              <a:gd name="connsiteX6" fmla="*/ 9144458 w 9144458"/>
              <a:gd name="connsiteY6" fmla="*/ 4101794 h 5468631"/>
              <a:gd name="connsiteX7" fmla="*/ 7777621 w 9144458"/>
              <a:gd name="connsiteY7" fmla="*/ 4101794 h 5468631"/>
              <a:gd name="connsiteX8" fmla="*/ 7777621 w 9144458"/>
              <a:gd name="connsiteY8" fmla="*/ 5468631 h 5468631"/>
              <a:gd name="connsiteX9" fmla="*/ 1367295 w 9144458"/>
              <a:gd name="connsiteY9" fmla="*/ 5468631 h 5468631"/>
              <a:gd name="connsiteX10" fmla="*/ 1367295 w 9144458"/>
              <a:gd name="connsiteY10" fmla="*/ 4101794 h 5468631"/>
              <a:gd name="connsiteX11" fmla="*/ 458 w 9144458"/>
              <a:gd name="connsiteY11" fmla="*/ 4101794 h 5468631"/>
              <a:gd name="connsiteX12" fmla="*/ 458 w 9144458"/>
              <a:gd name="connsiteY12" fmla="*/ 1368119 h 54686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469731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360194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360194"/>
              <a:gd name="connsiteX1" fmla="*/ 458 w 9146840"/>
              <a:gd name="connsiteY1" fmla="*/ 1100 h 5360194"/>
              <a:gd name="connsiteX2" fmla="*/ 1367295 w 9146840"/>
              <a:gd name="connsiteY2" fmla="*/ 2382 h 5360194"/>
              <a:gd name="connsiteX3" fmla="*/ 7777621 w 9146840"/>
              <a:gd name="connsiteY3" fmla="*/ 2382 h 5360194"/>
              <a:gd name="connsiteX4" fmla="*/ 9146840 w 9146840"/>
              <a:gd name="connsiteY4" fmla="*/ 0 h 5360194"/>
              <a:gd name="connsiteX5" fmla="*/ 9144458 w 9146840"/>
              <a:gd name="connsiteY5" fmla="*/ 1369219 h 5360194"/>
              <a:gd name="connsiteX6" fmla="*/ 9144458 w 9146840"/>
              <a:gd name="connsiteY6" fmla="*/ 4102894 h 5360194"/>
              <a:gd name="connsiteX7" fmla="*/ 7777621 w 9146840"/>
              <a:gd name="connsiteY7" fmla="*/ 4102894 h 5360194"/>
              <a:gd name="connsiteX8" fmla="*/ 7777621 w 9146840"/>
              <a:gd name="connsiteY8" fmla="*/ 5360194 h 5360194"/>
              <a:gd name="connsiteX9" fmla="*/ 1367295 w 9146840"/>
              <a:gd name="connsiteY9" fmla="*/ 5360194 h 5360194"/>
              <a:gd name="connsiteX10" fmla="*/ 1367295 w 9146840"/>
              <a:gd name="connsiteY10" fmla="*/ 4102894 h 5360194"/>
              <a:gd name="connsiteX11" fmla="*/ 458 w 9146840"/>
              <a:gd name="connsiteY11" fmla="*/ 4102894 h 5360194"/>
              <a:gd name="connsiteX12" fmla="*/ 458 w 9146840"/>
              <a:gd name="connsiteY12" fmla="*/ 1369219 h 5360194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4102894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9731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1367295 w 9146840"/>
              <a:gd name="connsiteY9" fmla="*/ 5360194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72112 h 5472112"/>
              <a:gd name="connsiteX12" fmla="*/ 458 w 9146840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7351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69731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69732"/>
              <a:gd name="connsiteX1" fmla="*/ 2382 w 9148764"/>
              <a:gd name="connsiteY1" fmla="*/ 1100 h 5469732"/>
              <a:gd name="connsiteX2" fmla="*/ 1369219 w 9148764"/>
              <a:gd name="connsiteY2" fmla="*/ 2382 h 5469732"/>
              <a:gd name="connsiteX3" fmla="*/ 7779545 w 9148764"/>
              <a:gd name="connsiteY3" fmla="*/ 2382 h 5469732"/>
              <a:gd name="connsiteX4" fmla="*/ 9148764 w 9148764"/>
              <a:gd name="connsiteY4" fmla="*/ 0 h 5469732"/>
              <a:gd name="connsiteX5" fmla="*/ 9146382 w 9148764"/>
              <a:gd name="connsiteY5" fmla="*/ 1369219 h 5469732"/>
              <a:gd name="connsiteX6" fmla="*/ 9146382 w 9148764"/>
              <a:gd name="connsiteY6" fmla="*/ 5469731 h 5469732"/>
              <a:gd name="connsiteX7" fmla="*/ 8646321 w 9148764"/>
              <a:gd name="connsiteY7" fmla="*/ 5469731 h 5469732"/>
              <a:gd name="connsiteX8" fmla="*/ 8648701 w 9148764"/>
              <a:gd name="connsiteY8" fmla="*/ 5360194 h 5469732"/>
              <a:gd name="connsiteX9" fmla="*/ 502445 w 9148764"/>
              <a:gd name="connsiteY9" fmla="*/ 5362576 h 5469732"/>
              <a:gd name="connsiteX10" fmla="*/ 500061 w 9148764"/>
              <a:gd name="connsiteY10" fmla="*/ 5469732 h 5469732"/>
              <a:gd name="connsiteX11" fmla="*/ 0 w 9148764"/>
              <a:gd name="connsiteY11" fmla="*/ 5467350 h 5469732"/>
              <a:gd name="connsiteX12" fmla="*/ 2382 w 9148764"/>
              <a:gd name="connsiteY12" fmla="*/ 1369219 h 5469732"/>
              <a:gd name="connsiteX0" fmla="*/ 459 w 9146841"/>
              <a:gd name="connsiteY0" fmla="*/ 1369219 h 5469732"/>
              <a:gd name="connsiteX1" fmla="*/ 459 w 9146841"/>
              <a:gd name="connsiteY1" fmla="*/ 1100 h 5469732"/>
              <a:gd name="connsiteX2" fmla="*/ 1367296 w 9146841"/>
              <a:gd name="connsiteY2" fmla="*/ 2382 h 5469732"/>
              <a:gd name="connsiteX3" fmla="*/ 7777622 w 9146841"/>
              <a:gd name="connsiteY3" fmla="*/ 2382 h 5469732"/>
              <a:gd name="connsiteX4" fmla="*/ 9146841 w 9146841"/>
              <a:gd name="connsiteY4" fmla="*/ 0 h 5469732"/>
              <a:gd name="connsiteX5" fmla="*/ 9144459 w 9146841"/>
              <a:gd name="connsiteY5" fmla="*/ 1369219 h 5469732"/>
              <a:gd name="connsiteX6" fmla="*/ 9144459 w 9146841"/>
              <a:gd name="connsiteY6" fmla="*/ 5469731 h 5469732"/>
              <a:gd name="connsiteX7" fmla="*/ 8644398 w 9146841"/>
              <a:gd name="connsiteY7" fmla="*/ 5469731 h 5469732"/>
              <a:gd name="connsiteX8" fmla="*/ 8646778 w 9146841"/>
              <a:gd name="connsiteY8" fmla="*/ 5360194 h 5469732"/>
              <a:gd name="connsiteX9" fmla="*/ 500522 w 9146841"/>
              <a:gd name="connsiteY9" fmla="*/ 5362576 h 5469732"/>
              <a:gd name="connsiteX10" fmla="*/ 498138 w 9146841"/>
              <a:gd name="connsiteY10" fmla="*/ 5469732 h 5469732"/>
              <a:gd name="connsiteX11" fmla="*/ 458 w 9146841"/>
              <a:gd name="connsiteY11" fmla="*/ 5467350 h 5469732"/>
              <a:gd name="connsiteX12" fmla="*/ 459 w 9146841"/>
              <a:gd name="connsiteY12" fmla="*/ 1369219 h 5469732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498138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7350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4398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4396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4968 h 5469731"/>
              <a:gd name="connsiteX7" fmla="*/ 8642016 w 9146841"/>
              <a:gd name="connsiteY7" fmla="*/ 5469731 h 5469731"/>
              <a:gd name="connsiteX8" fmla="*/ 8639633 w 9146841"/>
              <a:gd name="connsiteY8" fmla="*/ 5364956 h 5469731"/>
              <a:gd name="connsiteX9" fmla="*/ 502903 w 9146841"/>
              <a:gd name="connsiteY9" fmla="*/ 5364958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7337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6841" h="5467351">
                <a:moveTo>
                  <a:pt x="459" y="1369219"/>
                </a:moveTo>
                <a:cubicBezTo>
                  <a:pt x="-1129" y="913973"/>
                  <a:pt x="2047" y="456346"/>
                  <a:pt x="459" y="1100"/>
                </a:cubicBezTo>
                <a:lnTo>
                  <a:pt x="1367296" y="2382"/>
                </a:lnTo>
                <a:lnTo>
                  <a:pt x="7777622" y="2382"/>
                </a:lnTo>
                <a:lnTo>
                  <a:pt x="9146841" y="0"/>
                </a:lnTo>
                <a:lnTo>
                  <a:pt x="9144459" y="1369219"/>
                </a:lnTo>
                <a:lnTo>
                  <a:pt x="9144459" y="5464968"/>
                </a:lnTo>
                <a:lnTo>
                  <a:pt x="8642016" y="5467350"/>
                </a:lnTo>
                <a:cubicBezTo>
                  <a:pt x="8642809" y="5430044"/>
                  <a:pt x="8638840" y="5404643"/>
                  <a:pt x="8639633" y="5367337"/>
                </a:cubicBezTo>
                <a:lnTo>
                  <a:pt x="502903" y="5364958"/>
                </a:lnTo>
                <a:cubicBezTo>
                  <a:pt x="502109" y="5400677"/>
                  <a:pt x="501314" y="5431632"/>
                  <a:pt x="500520" y="5467351"/>
                </a:cubicBezTo>
                <a:lnTo>
                  <a:pt x="458" y="5467350"/>
                </a:lnTo>
                <a:cubicBezTo>
                  <a:pt x="458" y="4099719"/>
                  <a:pt x="459" y="2736850"/>
                  <a:pt x="459" y="1369219"/>
                </a:cubicBezTo>
                <a:close/>
              </a:path>
            </a:pathLst>
          </a:custGeom>
        </p:spPr>
        <p:txBody>
          <a:bodyPr/>
          <a:lstStyle/>
          <a:p>
            <a:endParaRPr lang="cs-CZ"/>
          </a:p>
        </p:txBody>
      </p:sp>
      <p:sp>
        <p:nvSpPr>
          <p:cNvPr id="17" name="Rectangle 16"/>
          <p:cNvSpPr/>
          <p:nvPr userDrawn="1"/>
        </p:nvSpPr>
        <p:spPr>
          <a:xfrm>
            <a:off x="498475" y="4018360"/>
            <a:ext cx="8147050" cy="16394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4100512"/>
            <a:ext cx="9144000" cy="1042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496893" y="4166102"/>
            <a:ext cx="8156575" cy="372319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9" name="Picture 8" descr="logo-zapati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88" y="4745526"/>
            <a:ext cx="249936" cy="198120"/>
          </a:xfrm>
          <a:prstGeom prst="rect">
            <a:avLst/>
          </a:prstGeom>
        </p:spPr>
      </p:pic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ou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496893" y="4019513"/>
            <a:ext cx="8156575" cy="162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4100512"/>
            <a:ext cx="9144000" cy="1271588"/>
          </a:xfrm>
          <a:prstGeom prst="rect">
            <a:avLst/>
          </a:prstGeom>
          <a:solidFill>
            <a:schemeClr val="tx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4" name="Picture 13" descr="logo-zapati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93" y="4745526"/>
            <a:ext cx="249936" cy="198120"/>
          </a:xfrm>
          <a:prstGeom prst="rect">
            <a:avLst/>
          </a:prstGeom>
        </p:spPr>
      </p:pic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93" y="4019513"/>
            <a:ext cx="8156575" cy="162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4100512"/>
            <a:ext cx="9144000" cy="1042988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7936" y="1132284"/>
            <a:ext cx="4585526" cy="1439466"/>
          </a:xfrm>
        </p:spPr>
        <p:txBody>
          <a:bodyPr anchor="t" anchorCtr="0"/>
          <a:lstStyle>
            <a:lvl1pPr marL="252000" indent="-252000" algn="r">
              <a:buClrTx/>
              <a:buFont typeface="Verdana" pitchFamily="34" charset="0"/>
              <a:buChar char="—"/>
              <a:defRPr sz="1500" b="1">
                <a:solidFill>
                  <a:schemeClr val="tx1"/>
                </a:solidFill>
              </a:defRPr>
            </a:lvl1pPr>
            <a:lvl2pPr marL="504000" indent="-252000" algn="r">
              <a:buClrTx/>
              <a:buFont typeface="Verdana" pitchFamily="34" charset="0"/>
              <a:buChar char="—"/>
              <a:defRPr sz="1500" b="0">
                <a:solidFill>
                  <a:schemeClr val="tx1"/>
                </a:solidFill>
              </a:defRPr>
            </a:lvl2pPr>
            <a:lvl3pPr marL="756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3pPr>
            <a:lvl4pPr marL="972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4pPr>
            <a:lvl5pPr marL="1188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5pPr>
            <a:lvl6pPr marL="1404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6pPr>
            <a:lvl7pPr marL="1620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7pPr>
            <a:lvl8pPr marL="1836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8pPr>
            <a:lvl9pPr marL="2052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93" y="4745528"/>
            <a:ext cx="8156575" cy="165803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067941" y="267893"/>
            <a:ext cx="4585527" cy="602643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493717" y="4177969"/>
            <a:ext cx="8156575" cy="372600"/>
          </a:xfrm>
        </p:spPr>
        <p:txBody>
          <a:bodyPr anchor="t" anchorCtr="0"/>
          <a:lstStyle>
            <a:lvl1pPr marL="216000" indent="-216000">
              <a:buClrTx/>
              <a:defRPr sz="1100" b="0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xmlns="" id="{D484C998-8052-416B-AE91-0AB37A28D16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00" y="432000"/>
            <a:ext cx="1713673" cy="635688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- Print (Ec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93" y="4019513"/>
            <a:ext cx="8156575" cy="162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4100512"/>
            <a:ext cx="9144000" cy="1042988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7936" y="1132284"/>
            <a:ext cx="4585526" cy="1439466"/>
          </a:xfrm>
        </p:spPr>
        <p:txBody>
          <a:bodyPr anchor="t" anchorCtr="0"/>
          <a:lstStyle>
            <a:lvl1pPr marL="252000" indent="-252000" algn="r">
              <a:buClrTx/>
              <a:buFont typeface="Verdana" pitchFamily="34" charset="0"/>
              <a:buChar char="—"/>
              <a:defRPr sz="1500" b="1">
                <a:solidFill>
                  <a:schemeClr val="bg1"/>
                </a:solidFill>
              </a:defRPr>
            </a:lvl1pPr>
            <a:lvl2pPr marL="504000" indent="-252000" algn="r">
              <a:buClrTx/>
              <a:buFont typeface="Verdana" pitchFamily="34" charset="0"/>
              <a:buChar char="—"/>
              <a:defRPr sz="1500" b="0">
                <a:solidFill>
                  <a:schemeClr val="bg1"/>
                </a:solidFill>
              </a:defRPr>
            </a:lvl2pPr>
            <a:lvl3pPr marL="756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3pPr>
            <a:lvl4pPr marL="972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4pPr>
            <a:lvl5pPr marL="1188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5pPr>
            <a:lvl6pPr marL="1404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6pPr>
            <a:lvl7pPr marL="1620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7pPr>
            <a:lvl8pPr marL="1836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8pPr>
            <a:lvl9pPr marL="2052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93" y="4745528"/>
            <a:ext cx="8156575" cy="165803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067941" y="267893"/>
            <a:ext cx="4585527" cy="602643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493717" y="4177969"/>
            <a:ext cx="8156575" cy="372600"/>
          </a:xfrm>
        </p:spPr>
        <p:txBody>
          <a:bodyPr anchor="t" anchorCtr="0"/>
          <a:lstStyle>
            <a:lvl1pPr marL="216000" indent="-216000">
              <a:buClrTx/>
              <a:defRPr sz="1100" b="0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88" y="422731"/>
            <a:ext cx="2630424" cy="633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5007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6893" y="267893"/>
            <a:ext cx="8156575" cy="602643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6893" y="1132287"/>
            <a:ext cx="8156575" cy="304616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4288" y="4745529"/>
            <a:ext cx="909464" cy="165803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7536" y="4745529"/>
            <a:ext cx="5742696" cy="165803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72405" y="4745529"/>
            <a:ext cx="481063" cy="165803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Picture 6" descr="logo-zapati.png"/>
          <p:cNvPicPr>
            <a:picLocks noChangeAspect="1"/>
          </p:cNvPicPr>
          <p:nvPr userDrawn="1"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88" y="4745526"/>
            <a:ext cx="249936" cy="19812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0" r:id="rId3"/>
    <p:sldLayoutId id="2147483662" r:id="rId4"/>
    <p:sldLayoutId id="2147483663" r:id="rId5"/>
    <p:sldLayoutId id="2147483664" r:id="rId6"/>
    <p:sldLayoutId id="2147483661" r:id="rId7"/>
    <p:sldLayoutId id="2147483651" r:id="rId8"/>
    <p:sldLayoutId id="2147483660" r:id="rId9"/>
    <p:sldLayoutId id="2147483666" r:id="rId10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40"/>
        </a:spcBef>
        <a:buClr>
          <a:schemeClr val="tx2"/>
        </a:buClr>
        <a:buFont typeface="Verdana" pitchFamily="34" charset="0"/>
        <a:buChar char="—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12000" indent="-252000" algn="l" defTabSz="914400" rtl="0" eaLnBrk="1" latinLnBrk="0" hangingPunct="1">
        <a:spcBef>
          <a:spcPts val="240"/>
        </a:spcBef>
        <a:buClrTx/>
        <a:buFont typeface="Verdana" pitchFamily="34" charset="0"/>
        <a:buChar char="—"/>
        <a:defRPr sz="15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864000" indent="-252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5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111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32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0" kern="1200">
          <a:solidFill>
            <a:schemeClr val="tx1"/>
          </a:solidFill>
          <a:latin typeface="+mn-lt"/>
          <a:ea typeface="+mn-ea"/>
          <a:cs typeface="+mn-cs"/>
        </a:defRPr>
      </a:lvl5pPr>
      <a:lvl6pPr marL="1548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764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1980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219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288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orient="horz" pos="3444" userDrawn="1">
          <p15:clr>
            <a:srgbClr val="F26B43"/>
          </p15:clr>
        </p15:guide>
        <p15:guide id="4" pos="314" userDrawn="1">
          <p15:clr>
            <a:srgbClr val="F26B43"/>
          </p15:clr>
        </p15:guide>
        <p15:guide id="5" pos="5446" userDrawn="1">
          <p15:clr>
            <a:srgbClr val="F26B43"/>
          </p15:clr>
        </p15:guide>
        <p15:guide id="6" orient="horz" pos="337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microsoft.com/office/2007/relationships/hdphoto" Target="../media/hdphoto3.wdp"/><Relationship Id="rId5" Type="http://schemas.openxmlformats.org/officeDocument/2006/relationships/image" Target="../media/image11.png"/><Relationship Id="rId10" Type="http://schemas.microsoft.com/office/2007/relationships/hdphoto" Target="../media/hdphoto5.wdp"/><Relationship Id="rId4" Type="http://schemas.microsoft.com/office/2007/relationships/hdphoto" Target="../media/hdphoto2.wdp"/><Relationship Id="rId9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svg"/><Relationship Id="rId7" Type="http://schemas.openxmlformats.org/officeDocument/2006/relationships/image" Target="../media/image51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49.sv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3.jpeg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.png"/><Relationship Id="rId4" Type="http://schemas.openxmlformats.org/officeDocument/2006/relationships/image" Target="../media/image4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e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56.jpeg"/><Relationship Id="rId4" Type="http://schemas.openxmlformats.org/officeDocument/2006/relationships/diagramLayout" Target="../diagrams/layout1.xml"/><Relationship Id="rId9" Type="http://schemas.openxmlformats.org/officeDocument/2006/relationships/image" Target="../media/image55.jpeg"/></Relationships>
</file>

<file path=ppt/slides/_rels/slide4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56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496887" y="3056486"/>
            <a:ext cx="8156575" cy="850608"/>
          </a:xfrm>
        </p:spPr>
        <p:txBody>
          <a:bodyPr/>
          <a:lstStyle/>
          <a:p>
            <a:r>
              <a:rPr lang="cs-CZ" sz="2800" dirty="0" smtClean="0"/>
              <a:t>VRT v okolí Hranic</a:t>
            </a:r>
            <a:endParaRPr lang="cs-CZ" sz="2800" dirty="0"/>
          </a:p>
        </p:txBody>
      </p:sp>
      <p:sp>
        <p:nvSpPr>
          <p:cNvPr id="5" name="Podnadpis 2"/>
          <p:cNvSpPr>
            <a:spLocks noGrp="1"/>
          </p:cNvSpPr>
          <p:nvPr>
            <p:ph type="subTitle" idx="1"/>
          </p:nvPr>
        </p:nvSpPr>
        <p:spPr>
          <a:xfrm>
            <a:off x="496888" y="2908782"/>
            <a:ext cx="8156575" cy="378048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VRT </a:t>
            </a:r>
            <a:r>
              <a:rPr lang="cs-CZ" dirty="0" smtClean="0"/>
              <a:t>Praha - Brno – Ostrava/Břeclav</a:t>
            </a:r>
            <a:endParaRPr lang="cs-CZ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Hranice, 09. 06. 2022</a:t>
            </a:r>
            <a:endParaRPr lang="cs-CZ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Ing</a:t>
            </a:r>
            <a:r>
              <a:rPr lang="cs-CZ" dirty="0"/>
              <a:t>. Marek Pinkava</a:t>
            </a:r>
          </a:p>
          <a:p>
            <a:pPr marL="0" lvl="1" indent="0">
              <a:buNone/>
            </a:pPr>
            <a:r>
              <a:rPr lang="cs-CZ" dirty="0" smtClean="0"/>
              <a:t>Odbor </a:t>
            </a:r>
            <a:r>
              <a:rPr lang="cs-CZ" dirty="0"/>
              <a:t>přípravy VRT, manažer projektu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Zástupný symbol pro obrázek 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131000"/>
                    </a14:imgEffect>
                    <a14:imgEffect>
                      <a14:brightnessContrast contrast="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039" t="10028" r="41104" b="48423"/>
          <a:stretch/>
        </p:blipFill>
        <p:spPr>
          <a:xfrm>
            <a:off x="498805" y="2592001"/>
            <a:ext cx="3957483" cy="1926743"/>
          </a:xfrm>
          <a:prstGeom prst="rect">
            <a:avLst/>
          </a:prstGeom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4053" y="644901"/>
            <a:ext cx="2671468" cy="188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 smtClean="0"/>
              <a:t>VRT Praha – Brno – Ostrava/Břeclav</a:t>
            </a:r>
            <a:endParaRPr lang="cs-CZ" dirty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Proč vysokorychlostní železnice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575179" y="2592001"/>
            <a:ext cx="4078287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 smtClean="0"/>
              <a:t>Radikální zkrácení cestovních dob.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4367" y="644901"/>
            <a:ext cx="2664553" cy="1884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62" t="34282" r="856" b="22517"/>
          <a:stretch/>
        </p:blipFill>
        <p:spPr bwMode="auto">
          <a:xfrm>
            <a:off x="3667380" y="762648"/>
            <a:ext cx="4986087" cy="1765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ovéPole 23"/>
          <p:cNvSpPr txBox="1"/>
          <p:nvPr/>
        </p:nvSpPr>
        <p:spPr>
          <a:xfrm>
            <a:off x="4575179" y="2864382"/>
            <a:ext cx="4078287" cy="369332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Propojení samostatně fungujících lokálních ekonomických </a:t>
            </a:r>
            <a:r>
              <a:rPr lang="cs-CZ" dirty="0" smtClean="0"/>
              <a:t>oblastí.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575179" y="3315475"/>
            <a:ext cx="4078287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Zastavení přesunu </a:t>
            </a:r>
            <a:r>
              <a:rPr lang="cs-CZ" dirty="0" smtClean="0"/>
              <a:t>obyvatel do </a:t>
            </a:r>
            <a:r>
              <a:rPr lang="cs-CZ" dirty="0"/>
              <a:t>Prahy a </a:t>
            </a:r>
            <a:r>
              <a:rPr lang="cs-CZ" dirty="0" smtClean="0"/>
              <a:t>Brna.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575174" y="3588767"/>
            <a:ext cx="4078287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Páteř dopravy šetrná k životnímu </a:t>
            </a:r>
            <a:r>
              <a:rPr lang="cs-CZ" dirty="0" smtClean="0"/>
              <a:t>prostředí.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575175" y="3876120"/>
            <a:ext cx="4078287" cy="369332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Prostor pro rozvoj nákladní dopravy na konvenční </a:t>
            </a:r>
            <a:r>
              <a:rPr lang="cs-CZ" dirty="0" smtClean="0"/>
              <a:t>železnici.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575176" y="4334078"/>
            <a:ext cx="4078287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Naplnění cílů EU v oblasti dopravy </a:t>
            </a:r>
            <a:r>
              <a:rPr lang="cs-CZ" dirty="0" smtClean="0"/>
              <a:t>i </a:t>
            </a:r>
            <a:r>
              <a:rPr lang="cs-CZ" dirty="0"/>
              <a:t>ochrany </a:t>
            </a:r>
            <a:r>
              <a:rPr lang="cs-CZ" dirty="0" smtClean="0"/>
              <a:t>klimatu.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5318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ázek 16">
            <a:extLst>
              <a:ext uri="{FF2B5EF4-FFF2-40B4-BE49-F238E27FC236}">
                <a16:creationId xmlns:a16="http://schemas.microsoft.com/office/drawing/2014/main" xmlns="" id="{92D9C82E-9CEF-430B-95B6-3FA52FB5EB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46" t="23092" r="37613" b="2139"/>
          <a:stretch/>
        </p:blipFill>
        <p:spPr>
          <a:xfrm>
            <a:off x="4347060" y="762648"/>
            <a:ext cx="4306401" cy="3756751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 smtClean="0"/>
              <a:t>VRT Praha – Brno – Ostrava/Břeclav</a:t>
            </a:r>
            <a:endParaRPr lang="cs-CZ" dirty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VRT součástí dopravního systému země</a:t>
            </a:r>
            <a:endParaRPr lang="cs-CZ" dirty="0"/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xmlns="" id="{4B5C8919-0957-4219-B35A-6E277AFA284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1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955" r="13265" b="33546"/>
          <a:stretch/>
        </p:blipFill>
        <p:spPr>
          <a:xfrm>
            <a:off x="496893" y="762647"/>
            <a:ext cx="3770349" cy="1168839"/>
          </a:xfrm>
          <a:prstGeom prst="rect">
            <a:avLst/>
          </a:prstGeom>
        </p:spPr>
      </p:pic>
      <p:pic>
        <p:nvPicPr>
          <p:cNvPr id="18" name="Picture 3" descr="C:\Users\pinkavam\Desktop\2021_05_03 jednání ZS\DSC02950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131" t="28373" r="35598"/>
          <a:stretch/>
        </p:blipFill>
        <p:spPr bwMode="auto">
          <a:xfrm>
            <a:off x="496893" y="2013467"/>
            <a:ext cx="1803855" cy="2505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Pinkava\Downloads\DSC04117.JPG"/>
          <p:cNvPicPr>
            <a:picLocks noChangeAspect="1" noChangeArrowheads="1"/>
          </p:cNvPicPr>
          <p:nvPr/>
        </p:nvPicPr>
        <p:blipFill rotWithShape="1">
          <a:blip r:embed="rId9" cstate="screen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64085" t="5981" r="21413" b="20862"/>
          <a:stretch/>
        </p:blipFill>
        <p:spPr bwMode="auto">
          <a:xfrm>
            <a:off x="2380566" y="2015612"/>
            <a:ext cx="1892266" cy="2503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ovéPole 28"/>
          <p:cNvSpPr txBox="1"/>
          <p:nvPr/>
        </p:nvSpPr>
        <p:spPr>
          <a:xfrm>
            <a:off x="551656" y="1694405"/>
            <a:ext cx="2142645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Snadný přestup do </a:t>
            </a:r>
            <a:r>
              <a:rPr lang="cs-CZ" dirty="0" smtClean="0"/>
              <a:t>regionu.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49529" y="4082599"/>
            <a:ext cx="1246831" cy="369332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Vlaky pro</a:t>
            </a:r>
          </a:p>
          <a:p>
            <a:r>
              <a:rPr lang="cs-CZ" dirty="0"/>
              <a:t>denní </a:t>
            </a:r>
            <a:r>
              <a:rPr lang="cs-CZ" dirty="0" smtClean="0"/>
              <a:t>dojíždění.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2436905" y="4082599"/>
            <a:ext cx="1246831" cy="369332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Vlaky pro dálkové </a:t>
            </a:r>
            <a:r>
              <a:rPr lang="cs-CZ" dirty="0" smtClean="0"/>
              <a:t>cesty.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838440" y="3897933"/>
            <a:ext cx="738339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Do </a:t>
            </a:r>
            <a:r>
              <a:rPr lang="cs-CZ" dirty="0" smtClean="0"/>
              <a:t>školy.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5805249" y="4240831"/>
            <a:ext cx="1246831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Do </a:t>
            </a:r>
            <a:r>
              <a:rPr lang="cs-CZ" dirty="0" smtClean="0"/>
              <a:t>zaměstnání.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338027" y="2518689"/>
            <a:ext cx="1108359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Za </a:t>
            </a:r>
            <a:r>
              <a:rPr lang="cs-CZ" dirty="0" smtClean="0"/>
              <a:t>obchodem.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5079737" y="2640325"/>
            <a:ext cx="1159700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Za </a:t>
            </a:r>
            <a:r>
              <a:rPr lang="cs-CZ" dirty="0" smtClean="0"/>
              <a:t>příbuznými.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4500946" y="3509840"/>
            <a:ext cx="812734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Za </a:t>
            </a:r>
            <a:r>
              <a:rPr lang="cs-CZ" dirty="0" smtClean="0"/>
              <a:t>přáteli.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4199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www.vysocina.eu/media/com_xkatalog/images/listings/o/461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83" b="26668"/>
          <a:stretch/>
        </p:blipFill>
        <p:spPr bwMode="auto">
          <a:xfrm>
            <a:off x="4006860" y="3166463"/>
            <a:ext cx="4646608" cy="1451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www.jihlava.cz/VismoOnline_ActionScripts/Image.aspx?id_org=5967&amp;id_obrazky=3440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22" b="17109"/>
          <a:stretch/>
        </p:blipFill>
        <p:spPr bwMode="auto">
          <a:xfrm>
            <a:off x="496893" y="3163726"/>
            <a:ext cx="3422974" cy="1466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8" t="17916" r="26356" b="29502"/>
          <a:stretch/>
        </p:blipFill>
        <p:spPr>
          <a:xfrm>
            <a:off x="496893" y="800883"/>
            <a:ext cx="4229100" cy="23032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76" t="34891" r="20288" b="20361"/>
          <a:stretch/>
        </p:blipFill>
        <p:spPr>
          <a:xfrm>
            <a:off x="4795661" y="800883"/>
            <a:ext cx="3857807" cy="2301625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>
          <a:xfrm>
            <a:off x="917536" y="4745529"/>
            <a:ext cx="5742696" cy="165803"/>
          </a:xfrm>
        </p:spPr>
        <p:txBody>
          <a:bodyPr/>
          <a:lstStyle/>
          <a:p>
            <a:r>
              <a:rPr lang="cs-CZ" dirty="0" smtClean="0"/>
              <a:t>VRT Praha – Brno – Ostrava/Břeclav</a:t>
            </a:r>
            <a:endParaRPr lang="cs-CZ" dirty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VRT udrží lidi v regionech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884554" y="2665422"/>
            <a:ext cx="3681066" cy="369332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 smtClean="0"/>
              <a:t>Naše společnost může mít kanceláře jinde než v Praze, protože do centrály je to „na otočku“.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541240" y="4179485"/>
            <a:ext cx="3148669" cy="369332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 smtClean="0"/>
              <a:t>Po vysoké se mohu vrátit domů, protože do Brna dojedu kdy chci a za chvilku.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4934039" y="4364151"/>
            <a:ext cx="3620369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 smtClean="0"/>
              <a:t>Za rodiči na venkov mohu jezdit každý týden.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555391" y="857522"/>
            <a:ext cx="3953544" cy="369332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 smtClean="0"/>
              <a:t>Práci si mohu najít kdekoliv a přitom dojíždět</a:t>
            </a:r>
          </a:p>
          <a:p>
            <a:r>
              <a:rPr lang="cs-CZ" dirty="0" smtClean="0"/>
              <a:t>z domova každý den.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41240" y="3220173"/>
            <a:ext cx="676131" cy="10772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sz="700" dirty="0" smtClean="0"/>
              <a:t>www.jihlava.cz</a:t>
            </a:r>
            <a:endParaRPr lang="cs-CZ" sz="7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778335" y="3220173"/>
            <a:ext cx="788140" cy="10772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sz="700" dirty="0" smtClean="0"/>
              <a:t>www.vysocina.eu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264683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7" grpId="0" animBg="1"/>
      <p:bldP spid="38" grpId="0" animBg="1"/>
      <p:bldP spid="39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16"/>
          <a:stretch/>
        </p:blipFill>
        <p:spPr bwMode="auto">
          <a:xfrm>
            <a:off x="496893" y="826380"/>
            <a:ext cx="6027335" cy="3890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 smtClean="0"/>
              <a:t>VRT Praha – Brno – Ostrava/Břeclav</a:t>
            </a:r>
            <a:endParaRPr lang="cs-CZ" dirty="0"/>
          </a:p>
        </p:txBody>
      </p:sp>
      <p:sp>
        <p:nvSpPr>
          <p:cNvPr id="13" name="Zástupný symbol pro obsah 1"/>
          <p:cNvSpPr txBox="1">
            <a:spLocks/>
          </p:cNvSpPr>
          <p:nvPr/>
        </p:nvSpPr>
        <p:spPr>
          <a:xfrm>
            <a:off x="3276005" y="2592003"/>
            <a:ext cx="2503487" cy="59293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endParaRPr lang="cs-CZ" dirty="0" smtClean="0"/>
          </a:p>
        </p:txBody>
      </p:sp>
      <p:sp>
        <p:nvSpPr>
          <p:cNvPr id="14" name="Zástupný symbol pro obsah 1"/>
          <p:cNvSpPr txBox="1">
            <a:spLocks/>
          </p:cNvSpPr>
          <p:nvPr/>
        </p:nvSpPr>
        <p:spPr>
          <a:xfrm>
            <a:off x="6192000" y="2592001"/>
            <a:ext cx="2837700" cy="772706"/>
          </a:xfrm>
          <a:prstGeom prst="rect">
            <a:avLst/>
          </a:prstGeom>
        </p:spPr>
        <p:txBody>
          <a:bodyPr vert="horz" wrap="square" lIns="0" tIns="0" rIns="0" bIns="0" numCol="1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8" indent="-285750">
              <a:spcBef>
                <a:spcPts val="240"/>
              </a:spcBef>
              <a:buClr>
                <a:schemeClr val="tx2"/>
              </a:buClr>
            </a:pPr>
            <a:endParaRPr lang="cs-CZ" sz="12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10" name="Nadpis 3"/>
          <p:cNvSpPr txBox="1">
            <a:spLocks/>
          </p:cNvSpPr>
          <p:nvPr/>
        </p:nvSpPr>
        <p:spPr>
          <a:xfrm>
            <a:off x="496893" y="270000"/>
            <a:ext cx="8156575" cy="60053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VRT v České republice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90323" y="1077316"/>
            <a:ext cx="3563145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 smtClean="0"/>
              <a:t>Národní páteřní trasa Praha – Brno – Ostrava.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144111" y="1380203"/>
            <a:ext cx="3509357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 smtClean="0"/>
              <a:t>Připojení severních Čech přes Ústí n/L i Most.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349484" y="1675394"/>
            <a:ext cx="3303984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 smtClean="0"/>
              <a:t>Trasa přes východní Čechy (prověřováno).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994943" y="1970584"/>
            <a:ext cx="2658524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 smtClean="0"/>
              <a:t>Řada propojení do konvenční sítě.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0478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Zástupný symbol pro obrázek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2" t="15517" r="1083" b="9668"/>
          <a:stretch/>
        </p:blipFill>
        <p:spPr>
          <a:xfrm>
            <a:off x="1158949" y="899293"/>
            <a:ext cx="6560288" cy="3552036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 smtClean="0"/>
              <a:t>VRT Praha – Brno – Ostrava/Břeclav</a:t>
            </a:r>
            <a:endParaRPr lang="cs-CZ" dirty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10" name="Nadpis 3"/>
          <p:cNvSpPr txBox="1">
            <a:spLocks/>
          </p:cNvSpPr>
          <p:nvPr/>
        </p:nvSpPr>
        <p:spPr>
          <a:xfrm>
            <a:off x="496893" y="270000"/>
            <a:ext cx="8156575" cy="60053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České VRT navazují na tratě v Evropě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225637" y="3959803"/>
            <a:ext cx="2906275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Spolupráce se zahraničními </a:t>
            </a:r>
            <a:r>
              <a:rPr lang="cs-CZ" dirty="0" smtClean="0"/>
              <a:t>partnery.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225637" y="4195786"/>
            <a:ext cx="3096979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Součástí evropské dopravní sítě </a:t>
            </a:r>
            <a:r>
              <a:rPr lang="cs-CZ" dirty="0" smtClean="0"/>
              <a:t>TEN-T.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0208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www.spravazeleznic.cz/documents/50004227/119299201/2021_01_20+Mapa+30+VRT+Moravsk%C3%A1+br%C3%A1na.jpg/7be66571-c990-454d-bcb2-3d0a3dc1816e?t=161416139068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8" t="8335" r="1391" b="18249"/>
          <a:stretch/>
        </p:blipFill>
        <p:spPr bwMode="auto">
          <a:xfrm>
            <a:off x="994711" y="658049"/>
            <a:ext cx="7177694" cy="3846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300" dirty="0" smtClean="0"/>
              <a:t>VRT Moravská Brána</a:t>
            </a:r>
            <a:endParaRPr lang="cs-CZ" sz="23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7" name="Obdélník 6"/>
          <p:cNvSpPr/>
          <p:nvPr/>
        </p:nvSpPr>
        <p:spPr>
          <a:xfrm>
            <a:off x="1075967" y="749078"/>
            <a:ext cx="2466946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/>
              <a:t>Maximální </a:t>
            </a:r>
            <a:r>
              <a:rPr lang="cs-CZ" sz="1200" dirty="0" smtClean="0"/>
              <a:t>rychlost 320 km/h</a:t>
            </a:r>
            <a:endParaRPr lang="cs-CZ" sz="1200" dirty="0"/>
          </a:p>
        </p:txBody>
      </p:sp>
      <p:sp>
        <p:nvSpPr>
          <p:cNvPr id="10" name="Obdélník 9"/>
          <p:cNvSpPr/>
          <p:nvPr/>
        </p:nvSpPr>
        <p:spPr>
          <a:xfrm>
            <a:off x="1075967" y="996954"/>
            <a:ext cx="1771507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 smtClean="0"/>
              <a:t>Pouze </a:t>
            </a:r>
            <a:r>
              <a:rPr lang="cs-CZ" sz="1200" dirty="0"/>
              <a:t>osobní </a:t>
            </a:r>
            <a:r>
              <a:rPr lang="cs-CZ" sz="1200" dirty="0" smtClean="0"/>
              <a:t>doprava</a:t>
            </a:r>
            <a:endParaRPr lang="cs-CZ" sz="1200" dirty="0"/>
          </a:p>
        </p:txBody>
      </p:sp>
      <p:sp>
        <p:nvSpPr>
          <p:cNvPr id="11" name="Obdélník 10"/>
          <p:cNvSpPr/>
          <p:nvPr/>
        </p:nvSpPr>
        <p:spPr>
          <a:xfrm>
            <a:off x="1075967" y="1244830"/>
            <a:ext cx="2921011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 smtClean="0"/>
              <a:t>Minimální </a:t>
            </a:r>
            <a:r>
              <a:rPr lang="cs-CZ" sz="1200" dirty="0"/>
              <a:t>noční provoz (údržba trati</a:t>
            </a:r>
            <a:r>
              <a:rPr lang="cs-CZ" sz="1200" dirty="0" smtClean="0"/>
              <a:t>)</a:t>
            </a:r>
            <a:endParaRPr lang="cs-CZ" sz="1200" dirty="0"/>
          </a:p>
        </p:txBody>
      </p:sp>
      <p:sp>
        <p:nvSpPr>
          <p:cNvPr id="12" name="Obdélník 11"/>
          <p:cNvSpPr/>
          <p:nvPr/>
        </p:nvSpPr>
        <p:spPr>
          <a:xfrm>
            <a:off x="1075967" y="1492706"/>
            <a:ext cx="1536906" cy="184570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 smtClean="0"/>
              <a:t>Dvoukolejná trať</a:t>
            </a:r>
            <a:endParaRPr lang="cs-CZ" sz="1200" dirty="0"/>
          </a:p>
        </p:txBody>
      </p:sp>
      <p:sp>
        <p:nvSpPr>
          <p:cNvPr id="13" name="Obdélník 12"/>
          <p:cNvSpPr/>
          <p:nvPr/>
        </p:nvSpPr>
        <p:spPr>
          <a:xfrm>
            <a:off x="4875109" y="3027255"/>
            <a:ext cx="2961426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 smtClean="0"/>
              <a:t>Návrh přestavby stanice </a:t>
            </a:r>
            <a:r>
              <a:rPr lang="cs-CZ" sz="1200" dirty="0"/>
              <a:t>Hranice n/M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5236023" y="1018833"/>
            <a:ext cx="2239598" cy="369332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 smtClean="0"/>
              <a:t>Připojení na síť VRT v Polsku</a:t>
            </a:r>
          </a:p>
          <a:p>
            <a:r>
              <a:rPr lang="cs-CZ" sz="1200" dirty="0" smtClean="0"/>
              <a:t>(ve spolupráci s PL)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254714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300" dirty="0" smtClean="0"/>
              <a:t>Linky rychlé železnice na Moravě a ve Slezsku</a:t>
            </a:r>
            <a:endParaRPr lang="cs-CZ" sz="23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 smtClean="0"/>
              <a:t>VRT Praha – Brno – Ostrava/Břeclav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24076" y="903598"/>
            <a:ext cx="3401170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 smtClean="0"/>
              <a:t>Nejbližší stanice Hranice na Moravě</a:t>
            </a:r>
            <a:endParaRPr lang="cs-CZ" sz="1200" dirty="0"/>
          </a:p>
        </p:txBody>
      </p:sp>
      <p:sp>
        <p:nvSpPr>
          <p:cNvPr id="12" name="Obdélník 11"/>
          <p:cNvSpPr/>
          <p:nvPr/>
        </p:nvSpPr>
        <p:spPr>
          <a:xfrm>
            <a:off x="415029" y="1219550"/>
            <a:ext cx="3410217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 smtClean="0"/>
              <a:t>Ex Hranice n/M - Olomouc 18 min.</a:t>
            </a:r>
            <a:endParaRPr lang="cs-CZ" sz="1200" dirty="0"/>
          </a:p>
        </p:txBody>
      </p:sp>
      <p:sp>
        <p:nvSpPr>
          <p:cNvPr id="13" name="Obdélník 12"/>
          <p:cNvSpPr/>
          <p:nvPr/>
        </p:nvSpPr>
        <p:spPr>
          <a:xfrm>
            <a:off x="424075" y="1535502"/>
            <a:ext cx="3410217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 err="1" smtClean="0"/>
              <a:t>REx</a:t>
            </a:r>
            <a:r>
              <a:rPr lang="cs-CZ" sz="1200" dirty="0" smtClean="0"/>
              <a:t> Hranice n/M - Ostrava-</a:t>
            </a:r>
            <a:r>
              <a:rPr lang="cs-CZ" sz="1200" dirty="0" err="1" smtClean="0"/>
              <a:t>Svinov</a:t>
            </a:r>
            <a:r>
              <a:rPr lang="cs-CZ" sz="1200" dirty="0" smtClean="0"/>
              <a:t> 18 min.</a:t>
            </a:r>
            <a:endParaRPr lang="cs-CZ" sz="1200" dirty="0"/>
          </a:p>
        </p:txBody>
      </p:sp>
      <p:sp>
        <p:nvSpPr>
          <p:cNvPr id="15" name="Obdélník 14"/>
          <p:cNvSpPr/>
          <p:nvPr/>
        </p:nvSpPr>
        <p:spPr>
          <a:xfrm>
            <a:off x="424075" y="1847541"/>
            <a:ext cx="3401173" cy="369332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 smtClean="0"/>
              <a:t>Obslužné rychlíky i osobní vlaky</a:t>
            </a:r>
          </a:p>
          <a:p>
            <a:r>
              <a:rPr lang="cs-CZ" sz="1200" dirty="0" smtClean="0"/>
              <a:t>na stávající trati</a:t>
            </a:r>
            <a:endParaRPr lang="cs-CZ" sz="1200" dirty="0"/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010" t="30059" r="8898" b="42986"/>
          <a:stretch/>
        </p:blipFill>
        <p:spPr>
          <a:xfrm>
            <a:off x="3968710" y="870534"/>
            <a:ext cx="4684758" cy="3687078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" t="2585" r="837" b="9496"/>
          <a:stretch/>
        </p:blipFill>
        <p:spPr>
          <a:xfrm>
            <a:off x="399785" y="2576945"/>
            <a:ext cx="3425464" cy="1884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286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>
            <a:extLst>
              <a:ext uri="{FF2B5EF4-FFF2-40B4-BE49-F238E27FC236}">
                <a16:creationId xmlns:a16="http://schemas.microsoft.com/office/drawing/2014/main" xmlns="" id="{3BAEA417-C6F5-422D-819A-243BD612E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1851" y="303835"/>
            <a:ext cx="3428634" cy="600534"/>
          </a:xfrm>
        </p:spPr>
        <p:txBody>
          <a:bodyPr/>
          <a:lstStyle/>
          <a:p>
            <a:pPr algn="r"/>
            <a:r>
              <a:rPr lang="cs-CZ" dirty="0" smtClean="0"/>
              <a:t>VRT Brno - Ostrava</a:t>
            </a:r>
            <a:r>
              <a:rPr lang="cs-CZ" sz="2000" dirty="0">
                <a:solidFill>
                  <a:schemeClr val="accent1"/>
                </a:solidFill>
              </a:rPr>
              <a:t/>
            </a:r>
            <a:br>
              <a:rPr lang="cs-CZ" sz="2000" dirty="0">
                <a:solidFill>
                  <a:schemeClr val="accent1"/>
                </a:solidFill>
              </a:rPr>
            </a:br>
            <a:r>
              <a:rPr lang="cs-CZ" sz="1800" dirty="0" smtClean="0">
                <a:solidFill>
                  <a:schemeClr val="accent1"/>
                </a:solidFill>
              </a:rPr>
              <a:t>320 </a:t>
            </a:r>
            <a:r>
              <a:rPr lang="cs-CZ" sz="1800" dirty="0">
                <a:solidFill>
                  <a:schemeClr val="accent1"/>
                </a:solidFill>
              </a:rPr>
              <a:t>km/h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xmlns="" id="{5EB4D2F5-A302-4514-9EF3-D3602A58AF99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xmlns="" id="{39F98DDA-75AE-491B-A319-652B7DBC55E3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xmlns="" id="{9A4367BF-C527-4073-8C09-52C692C3D936}"/>
              </a:ext>
            </a:extLst>
          </p:cNvPr>
          <p:cNvSpPr txBox="1"/>
          <p:nvPr/>
        </p:nvSpPr>
        <p:spPr>
          <a:xfrm>
            <a:off x="7329038" y="1241479"/>
            <a:ext cx="911418" cy="330072"/>
          </a:xfrm>
          <a:prstGeom prst="rect">
            <a:avLst/>
          </a:prstGeom>
          <a:noFill/>
          <a:ln w="12700">
            <a:noFill/>
          </a:ln>
        </p:spPr>
        <p:txBody>
          <a:bodyPr wrap="square" lIns="72000" tIns="72000" rIns="72000" bIns="72000" rtlCol="0">
            <a:spAutoFit/>
          </a:bodyPr>
          <a:lstStyle/>
          <a:p>
            <a:pPr algn="ctr"/>
            <a:r>
              <a:rPr lang="cs-CZ" sz="1200" dirty="0" smtClean="0"/>
              <a:t>OSTRAVA</a:t>
            </a:r>
            <a:endParaRPr lang="cs-CZ" sz="1200" dirty="0"/>
          </a:p>
        </p:txBody>
      </p: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xmlns="" id="{489BF0E2-C585-4F14-B2A7-6B9D07DBE9F8}"/>
              </a:ext>
            </a:extLst>
          </p:cNvPr>
          <p:cNvCxnSpPr>
            <a:cxnSpLocks/>
            <a:stCxn id="53" idx="0"/>
          </p:cNvCxnSpPr>
          <p:nvPr/>
        </p:nvCxnSpPr>
        <p:spPr>
          <a:xfrm flipV="1">
            <a:off x="4715715" y="1173982"/>
            <a:ext cx="2667018" cy="1595165"/>
          </a:xfrm>
          <a:prstGeom prst="line">
            <a:avLst/>
          </a:prstGeom>
          <a:ln w="38100" cap="flat" cmpd="dbl">
            <a:solidFill>
              <a:schemeClr val="accent5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>
            <a:extLst>
              <a:ext uri="{FF2B5EF4-FFF2-40B4-BE49-F238E27FC236}">
                <a16:creationId xmlns:a16="http://schemas.microsoft.com/office/drawing/2014/main" xmlns="" id="{FBDF286B-F5C5-4896-8345-2CC38BEF8C25}"/>
              </a:ext>
            </a:extLst>
          </p:cNvPr>
          <p:cNvCxnSpPr>
            <a:cxnSpLocks/>
            <a:stCxn id="12" idx="3"/>
            <a:endCxn id="53" idx="2"/>
          </p:cNvCxnSpPr>
          <p:nvPr/>
        </p:nvCxnSpPr>
        <p:spPr>
          <a:xfrm flipV="1">
            <a:off x="1714285" y="2840687"/>
            <a:ext cx="2886944" cy="1030632"/>
          </a:xfrm>
          <a:prstGeom prst="line">
            <a:avLst/>
          </a:prstGeom>
          <a:ln w="38100" cap="flat" cmpd="dbl">
            <a:solidFill>
              <a:schemeClr val="accent2"/>
            </a:solidFill>
            <a:prstDash val="solid"/>
            <a:bevel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>
            <a:extLst>
              <a:ext uri="{FF2B5EF4-FFF2-40B4-BE49-F238E27FC236}">
                <a16:creationId xmlns:a16="http://schemas.microsoft.com/office/drawing/2014/main" xmlns="" id="{FCB06CCD-BE1E-497B-ABD6-BB5F77E3A558}"/>
              </a:ext>
            </a:extLst>
          </p:cNvPr>
          <p:cNvCxnSpPr>
            <a:cxnSpLocks/>
          </p:cNvCxnSpPr>
          <p:nvPr/>
        </p:nvCxnSpPr>
        <p:spPr>
          <a:xfrm flipH="1">
            <a:off x="4188433" y="2848395"/>
            <a:ext cx="398569" cy="623613"/>
          </a:xfrm>
          <a:prstGeom prst="line">
            <a:avLst/>
          </a:prstGeom>
          <a:ln w="38100" cap="flat" cmpd="dbl">
            <a:solidFill>
              <a:schemeClr val="accent3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ovéPole 74">
            <a:extLst>
              <a:ext uri="{FF2B5EF4-FFF2-40B4-BE49-F238E27FC236}">
                <a16:creationId xmlns:a16="http://schemas.microsoft.com/office/drawing/2014/main" xmlns="" id="{4E3F3431-4BA0-4DCD-A3DA-3E756BEC5F4B}"/>
              </a:ext>
            </a:extLst>
          </p:cNvPr>
          <p:cNvSpPr txBox="1"/>
          <p:nvPr/>
        </p:nvSpPr>
        <p:spPr>
          <a:xfrm>
            <a:off x="2628275" y="2759430"/>
            <a:ext cx="964282" cy="376239"/>
          </a:xfrm>
          <a:prstGeom prst="rect">
            <a:avLst/>
          </a:prstGeom>
          <a:noFill/>
          <a:ln w="12700">
            <a:noFill/>
          </a:ln>
        </p:spPr>
        <p:txBody>
          <a:bodyPr wrap="square" lIns="72000" tIns="72000" rIns="72000" bIns="72000" rtlCol="0">
            <a:spAutoFit/>
          </a:bodyPr>
          <a:lstStyle/>
          <a:p>
            <a:pPr algn="ctr"/>
            <a:r>
              <a:rPr lang="cs-CZ" sz="1500" b="1" dirty="0" smtClean="0">
                <a:solidFill>
                  <a:schemeClr val="tx2"/>
                </a:solidFill>
              </a:rPr>
              <a:t>výhled</a:t>
            </a:r>
            <a:endParaRPr lang="cs-CZ" sz="1500" b="1" dirty="0">
              <a:solidFill>
                <a:schemeClr val="tx2"/>
              </a:solidFill>
            </a:endParaRP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xmlns="" id="{4BCCCF5D-14A4-4DF3-ACD6-5F63633E72C9}"/>
              </a:ext>
            </a:extLst>
          </p:cNvPr>
          <p:cNvSpPr txBox="1"/>
          <p:nvPr/>
        </p:nvSpPr>
        <p:spPr>
          <a:xfrm>
            <a:off x="3869686" y="3989235"/>
            <a:ext cx="841487" cy="376239"/>
          </a:xfrm>
          <a:prstGeom prst="rect">
            <a:avLst/>
          </a:prstGeom>
          <a:noFill/>
          <a:ln w="12700">
            <a:noFill/>
          </a:ln>
        </p:spPr>
        <p:txBody>
          <a:bodyPr wrap="square" lIns="72000" tIns="72000" rIns="72000" bIns="72000" rtlCol="0">
            <a:spAutoFit/>
          </a:bodyPr>
          <a:lstStyle/>
          <a:p>
            <a:pPr algn="ctr"/>
            <a:r>
              <a:rPr lang="cs-CZ" sz="1500" b="1" dirty="0" smtClean="0">
                <a:solidFill>
                  <a:schemeClr val="accent3"/>
                </a:solidFill>
              </a:rPr>
              <a:t>2025</a:t>
            </a:r>
            <a:endParaRPr lang="cs-CZ" sz="1500" b="1" dirty="0">
              <a:solidFill>
                <a:schemeClr val="accent3"/>
              </a:solidFill>
            </a:endParaRPr>
          </a:p>
        </p:txBody>
      </p:sp>
      <p:sp>
        <p:nvSpPr>
          <p:cNvPr id="84" name="Obdélník: se zakulacenými rohy 83">
            <a:extLst>
              <a:ext uri="{FF2B5EF4-FFF2-40B4-BE49-F238E27FC236}">
                <a16:creationId xmlns:a16="http://schemas.microsoft.com/office/drawing/2014/main" xmlns="" id="{A96CAD24-B370-477B-9814-0958D723ECC3}"/>
              </a:ext>
            </a:extLst>
          </p:cNvPr>
          <p:cNvSpPr/>
          <p:nvPr/>
        </p:nvSpPr>
        <p:spPr>
          <a:xfrm>
            <a:off x="451305" y="1013409"/>
            <a:ext cx="2323620" cy="914797"/>
          </a:xfrm>
          <a:prstGeom prst="roundRect">
            <a:avLst>
              <a:gd name="adj" fmla="val 6669"/>
            </a:avLst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>
              <a:spcAft>
                <a:spcPts val="300"/>
              </a:spcAft>
            </a:pPr>
            <a:r>
              <a:rPr lang="cs-CZ" sz="1000" b="1" dirty="0">
                <a:solidFill>
                  <a:schemeClr val="accent4"/>
                </a:solidFill>
              </a:rPr>
              <a:t>Probíhá</a:t>
            </a:r>
          </a:p>
          <a:p>
            <a:pPr>
              <a:spcAft>
                <a:spcPts val="300"/>
              </a:spcAft>
            </a:pPr>
            <a:r>
              <a:rPr lang="cs-CZ" sz="1000" dirty="0">
                <a:solidFill>
                  <a:schemeClr val="accent4"/>
                </a:solidFill>
              </a:rPr>
              <a:t>Technické </a:t>
            </a:r>
            <a:r>
              <a:rPr lang="cs-CZ" sz="1000" dirty="0" smtClean="0">
                <a:solidFill>
                  <a:schemeClr val="accent4"/>
                </a:solidFill>
              </a:rPr>
              <a:t>řešení</a:t>
            </a:r>
          </a:p>
          <a:p>
            <a:pPr>
              <a:spcAft>
                <a:spcPts val="300"/>
              </a:spcAft>
            </a:pPr>
            <a:r>
              <a:rPr lang="cs-CZ" sz="1000" dirty="0" smtClean="0">
                <a:solidFill>
                  <a:schemeClr val="accent4"/>
                </a:solidFill>
              </a:rPr>
              <a:t>Cílem je pouze aktualizace územně plánovací dokumentace</a:t>
            </a:r>
            <a:endParaRPr lang="cs-CZ" sz="1000" dirty="0">
              <a:solidFill>
                <a:schemeClr val="accent4"/>
              </a:solidFill>
            </a:endParaRPr>
          </a:p>
        </p:txBody>
      </p:sp>
      <p:sp>
        <p:nvSpPr>
          <p:cNvPr id="85" name="Obdélník: se zakulacenými rohy 84">
            <a:extLst>
              <a:ext uri="{FF2B5EF4-FFF2-40B4-BE49-F238E27FC236}">
                <a16:creationId xmlns:a16="http://schemas.microsoft.com/office/drawing/2014/main" xmlns="" id="{20DC0065-3722-4F51-AE56-04C6D6BDB8DC}"/>
              </a:ext>
            </a:extLst>
          </p:cNvPr>
          <p:cNvSpPr/>
          <p:nvPr/>
        </p:nvSpPr>
        <p:spPr>
          <a:xfrm>
            <a:off x="6678331" y="1658075"/>
            <a:ext cx="2089154" cy="1166281"/>
          </a:xfrm>
          <a:prstGeom prst="roundRect">
            <a:avLst>
              <a:gd name="adj" fmla="val 6669"/>
            </a:avLst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>
              <a:spcAft>
                <a:spcPts val="300"/>
              </a:spcAft>
            </a:pPr>
            <a:r>
              <a:rPr lang="cs-CZ" sz="1000" b="1" dirty="0">
                <a:solidFill>
                  <a:schemeClr val="accent4"/>
                </a:solidFill>
              </a:rPr>
              <a:t>Probíhá</a:t>
            </a:r>
          </a:p>
          <a:p>
            <a:pPr>
              <a:spcAft>
                <a:spcPts val="300"/>
              </a:spcAft>
            </a:pPr>
            <a:r>
              <a:rPr lang="cs-CZ" sz="1000" dirty="0">
                <a:solidFill>
                  <a:schemeClr val="accent4"/>
                </a:solidFill>
              </a:rPr>
              <a:t>Technické řešení</a:t>
            </a:r>
          </a:p>
          <a:p>
            <a:pPr>
              <a:spcAft>
                <a:spcPts val="300"/>
              </a:spcAft>
            </a:pPr>
            <a:r>
              <a:rPr lang="cs-CZ" sz="1000" dirty="0">
                <a:solidFill>
                  <a:schemeClr val="accent4"/>
                </a:solidFill>
              </a:rPr>
              <a:t>Aktualizace územně plánovací dokumentace</a:t>
            </a:r>
          </a:p>
          <a:p>
            <a:pPr>
              <a:spcAft>
                <a:spcPts val="300"/>
              </a:spcAft>
            </a:pPr>
            <a:r>
              <a:rPr lang="cs-CZ" sz="1000" dirty="0">
                <a:solidFill>
                  <a:schemeClr val="accent4"/>
                </a:solidFill>
              </a:rPr>
              <a:t>Posouzení vlivu na životní prostředí</a:t>
            </a:r>
          </a:p>
          <a:p>
            <a:pPr>
              <a:spcAft>
                <a:spcPts val="300"/>
              </a:spcAft>
            </a:pPr>
            <a:r>
              <a:rPr lang="cs-CZ" sz="1000" dirty="0">
                <a:solidFill>
                  <a:schemeClr val="accent4"/>
                </a:solidFill>
              </a:rPr>
              <a:t>Geodetické zaměření</a:t>
            </a:r>
          </a:p>
          <a:p>
            <a:pPr>
              <a:spcAft>
                <a:spcPts val="300"/>
              </a:spcAft>
            </a:pPr>
            <a:r>
              <a:rPr lang="cs-CZ" sz="1000" dirty="0">
                <a:solidFill>
                  <a:schemeClr val="accent4"/>
                </a:solidFill>
              </a:rPr>
              <a:t>Územní rozhodnutí</a:t>
            </a:r>
          </a:p>
        </p:txBody>
      </p:sp>
      <p:sp>
        <p:nvSpPr>
          <p:cNvPr id="87" name="TextovéPole 86">
            <a:extLst>
              <a:ext uri="{FF2B5EF4-FFF2-40B4-BE49-F238E27FC236}">
                <a16:creationId xmlns:a16="http://schemas.microsoft.com/office/drawing/2014/main" xmlns="" id="{A234B0C9-4AE5-4E35-8D04-D9021374CBF1}"/>
              </a:ext>
            </a:extLst>
          </p:cNvPr>
          <p:cNvSpPr txBox="1"/>
          <p:nvPr/>
        </p:nvSpPr>
        <p:spPr>
          <a:xfrm rot="19695975">
            <a:off x="5627681" y="2020140"/>
            <a:ext cx="1039004" cy="184666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accent5"/>
                </a:solidFill>
              </a:rPr>
              <a:t>80 </a:t>
            </a:r>
            <a:r>
              <a:rPr lang="cs-CZ" sz="1200" dirty="0">
                <a:solidFill>
                  <a:schemeClr val="accent5"/>
                </a:solidFill>
              </a:rPr>
              <a:t>km</a:t>
            </a:r>
          </a:p>
        </p:txBody>
      </p:sp>
      <p:sp>
        <p:nvSpPr>
          <p:cNvPr id="89" name="TextovéPole 88">
            <a:extLst>
              <a:ext uri="{FF2B5EF4-FFF2-40B4-BE49-F238E27FC236}">
                <a16:creationId xmlns:a16="http://schemas.microsoft.com/office/drawing/2014/main" xmlns="" id="{B7F91877-3343-4536-8ED1-D9F9A2859BF1}"/>
              </a:ext>
            </a:extLst>
          </p:cNvPr>
          <p:cNvSpPr txBox="1"/>
          <p:nvPr/>
        </p:nvSpPr>
        <p:spPr>
          <a:xfrm rot="20391685">
            <a:off x="3397515" y="2838418"/>
            <a:ext cx="1039004" cy="184666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2"/>
                </a:solidFill>
              </a:rPr>
              <a:t>77 </a:t>
            </a:r>
            <a:r>
              <a:rPr lang="cs-CZ" sz="1200" dirty="0">
                <a:solidFill>
                  <a:schemeClr val="tx2"/>
                </a:solidFill>
              </a:rPr>
              <a:t>km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xmlns="" id="{CEE6D8FD-6A22-43C3-BF3B-0F8619C61B25}"/>
              </a:ext>
            </a:extLst>
          </p:cNvPr>
          <p:cNvSpPr/>
          <p:nvPr/>
        </p:nvSpPr>
        <p:spPr>
          <a:xfrm>
            <a:off x="7382904" y="1106479"/>
            <a:ext cx="180000" cy="135000"/>
          </a:xfrm>
          <a:prstGeom prst="rect">
            <a:avLst/>
          </a:prstGeom>
          <a:solidFill>
            <a:schemeClr val="bg2"/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xmlns="" id="{1D1A0972-D863-4823-8924-D76E0BFB88F7}"/>
              </a:ext>
            </a:extLst>
          </p:cNvPr>
          <p:cNvSpPr/>
          <p:nvPr/>
        </p:nvSpPr>
        <p:spPr>
          <a:xfrm>
            <a:off x="1534285" y="3803819"/>
            <a:ext cx="180000" cy="135000"/>
          </a:xfrm>
          <a:prstGeom prst="rect">
            <a:avLst/>
          </a:prstGeom>
          <a:solidFill>
            <a:schemeClr val="bg2"/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xmlns="" id="{F6B2633A-0A11-41BF-8214-2738FFEF886D}"/>
              </a:ext>
            </a:extLst>
          </p:cNvPr>
          <p:cNvSpPr txBox="1"/>
          <p:nvPr/>
        </p:nvSpPr>
        <p:spPr>
          <a:xfrm>
            <a:off x="849036" y="3433189"/>
            <a:ext cx="1177964" cy="330072"/>
          </a:xfrm>
          <a:prstGeom prst="rect">
            <a:avLst/>
          </a:prstGeom>
          <a:noFill/>
          <a:ln w="12700">
            <a:noFill/>
          </a:ln>
        </p:spPr>
        <p:txBody>
          <a:bodyPr wrap="square" lIns="72000" tIns="72000" rIns="72000" bIns="72000" rtlCol="0">
            <a:spAutoFit/>
          </a:bodyPr>
          <a:lstStyle/>
          <a:p>
            <a:pPr algn="ctr"/>
            <a:r>
              <a:rPr lang="cs-CZ" sz="1200" dirty="0" smtClean="0"/>
              <a:t>BRNO</a:t>
            </a:r>
            <a:endParaRPr lang="cs-CZ" sz="1200" dirty="0"/>
          </a:p>
        </p:txBody>
      </p:sp>
      <p:sp>
        <p:nvSpPr>
          <p:cNvPr id="92" name="Obdélník: se zakulacenými rohy 91">
            <a:extLst>
              <a:ext uri="{FF2B5EF4-FFF2-40B4-BE49-F238E27FC236}">
                <a16:creationId xmlns:a16="http://schemas.microsoft.com/office/drawing/2014/main" xmlns="" id="{42B44068-1B81-45D6-9BE4-F39EC3EE7B7A}"/>
              </a:ext>
            </a:extLst>
          </p:cNvPr>
          <p:cNvSpPr/>
          <p:nvPr/>
        </p:nvSpPr>
        <p:spPr>
          <a:xfrm>
            <a:off x="3520720" y="938783"/>
            <a:ext cx="1606309" cy="534958"/>
          </a:xfrm>
          <a:prstGeom prst="roundRect">
            <a:avLst>
              <a:gd name="adj" fmla="val 6669"/>
            </a:avLst>
          </a:prstGeom>
          <a:solidFill>
            <a:schemeClr val="accent5">
              <a:lumMod val="20000"/>
              <a:lumOff val="8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>
              <a:spcAft>
                <a:spcPts val="300"/>
              </a:spcAft>
            </a:pPr>
            <a:r>
              <a:rPr lang="cs-CZ" sz="1200" b="1" dirty="0">
                <a:solidFill>
                  <a:schemeClr val="accent5"/>
                </a:solidFill>
              </a:rPr>
              <a:t>Praha – </a:t>
            </a:r>
            <a:r>
              <a:rPr lang="cs-CZ" sz="1200" b="1" dirty="0" smtClean="0">
                <a:solidFill>
                  <a:schemeClr val="accent5"/>
                </a:solidFill>
              </a:rPr>
              <a:t>Ostrava</a:t>
            </a:r>
            <a:r>
              <a:rPr lang="cs-CZ" sz="1200" b="1" dirty="0">
                <a:solidFill>
                  <a:schemeClr val="accent5"/>
                </a:solidFill>
              </a:rPr>
              <a:t/>
            </a:r>
            <a:br>
              <a:rPr lang="cs-CZ" sz="1200" b="1" dirty="0">
                <a:solidFill>
                  <a:schemeClr val="accent5"/>
                </a:solidFill>
              </a:rPr>
            </a:br>
            <a:r>
              <a:rPr lang="cs-CZ" sz="1400" dirty="0" smtClean="0">
                <a:solidFill>
                  <a:schemeClr val="accent5"/>
                </a:solidFill>
              </a:rPr>
              <a:t>3:00 </a:t>
            </a:r>
            <a:r>
              <a:rPr lang="cs-CZ" sz="1400" dirty="0">
                <a:solidFill>
                  <a:schemeClr val="accent5"/>
                </a:solidFill>
                <a:sym typeface="Wingdings" panose="05000000000000000000" pitchFamily="2" charset="2"/>
              </a:rPr>
              <a:t> 2</a:t>
            </a:r>
            <a:r>
              <a:rPr lang="cs-CZ" sz="1400" dirty="0" smtClean="0">
                <a:solidFill>
                  <a:schemeClr val="accent5"/>
                </a:solidFill>
              </a:rPr>
              <a:t>:45 </a:t>
            </a:r>
            <a:r>
              <a:rPr lang="cs-CZ" sz="1400" dirty="0">
                <a:solidFill>
                  <a:schemeClr val="accent5"/>
                </a:solidFill>
              </a:rPr>
              <a:t>h </a:t>
            </a:r>
          </a:p>
        </p:txBody>
      </p:sp>
      <p:sp>
        <p:nvSpPr>
          <p:cNvPr id="97" name="Obdélník: se zakulacenými rohy 96">
            <a:extLst>
              <a:ext uri="{FF2B5EF4-FFF2-40B4-BE49-F238E27FC236}">
                <a16:creationId xmlns:a16="http://schemas.microsoft.com/office/drawing/2014/main" xmlns="" id="{1EDB5D10-AEC6-46E3-B658-624C1F67545D}"/>
              </a:ext>
            </a:extLst>
          </p:cNvPr>
          <p:cNvSpPr/>
          <p:nvPr/>
        </p:nvSpPr>
        <p:spPr>
          <a:xfrm>
            <a:off x="934622" y="1929288"/>
            <a:ext cx="1606309" cy="534958"/>
          </a:xfrm>
          <a:prstGeom prst="roundRect">
            <a:avLst>
              <a:gd name="adj" fmla="val 6669"/>
            </a:avLst>
          </a:prstGeom>
          <a:solidFill>
            <a:schemeClr val="accent2">
              <a:lumMod val="20000"/>
              <a:lumOff val="8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>
              <a:spcAft>
                <a:spcPts val="300"/>
              </a:spcAft>
            </a:pPr>
            <a:r>
              <a:rPr lang="cs-CZ" sz="1200" b="1" dirty="0">
                <a:solidFill>
                  <a:schemeClr val="tx2"/>
                </a:solidFill>
              </a:rPr>
              <a:t>Praha – </a:t>
            </a:r>
            <a:r>
              <a:rPr lang="cs-CZ" sz="1200" b="1" dirty="0" smtClean="0">
                <a:solidFill>
                  <a:schemeClr val="tx2"/>
                </a:solidFill>
              </a:rPr>
              <a:t>Ostrava</a:t>
            </a:r>
            <a:r>
              <a:rPr lang="cs-CZ" sz="1200" b="1" dirty="0">
                <a:solidFill>
                  <a:schemeClr val="tx2"/>
                </a:solidFill>
              </a:rPr>
              <a:t/>
            </a:r>
            <a:br>
              <a:rPr lang="cs-CZ" sz="1200" b="1" dirty="0">
                <a:solidFill>
                  <a:schemeClr val="tx2"/>
                </a:solidFill>
              </a:rPr>
            </a:br>
            <a:r>
              <a:rPr lang="cs-CZ" sz="1400" dirty="0">
                <a:solidFill>
                  <a:schemeClr val="tx2"/>
                </a:solidFill>
              </a:rPr>
              <a:t>2</a:t>
            </a:r>
            <a:r>
              <a:rPr lang="cs-CZ" sz="1400" dirty="0" smtClean="0">
                <a:solidFill>
                  <a:schemeClr val="tx2"/>
                </a:solidFill>
              </a:rPr>
              <a:t>:45 </a:t>
            </a:r>
            <a:r>
              <a:rPr lang="cs-CZ" sz="1400" dirty="0">
                <a:solidFill>
                  <a:schemeClr val="tx2"/>
                </a:solidFill>
                <a:sym typeface="Wingdings" panose="05000000000000000000" pitchFamily="2" charset="2"/>
              </a:rPr>
              <a:t> </a:t>
            </a:r>
            <a:r>
              <a:rPr lang="cs-CZ" sz="1400" dirty="0" smtClean="0">
                <a:solidFill>
                  <a:schemeClr val="tx2"/>
                </a:solidFill>
                <a:sym typeface="Wingdings" panose="05000000000000000000" pitchFamily="2" charset="2"/>
              </a:rPr>
              <a:t>1</a:t>
            </a:r>
            <a:r>
              <a:rPr lang="cs-CZ" sz="1400" dirty="0" smtClean="0">
                <a:solidFill>
                  <a:schemeClr val="tx2"/>
                </a:solidFill>
              </a:rPr>
              <a:t>:35 </a:t>
            </a:r>
            <a:r>
              <a:rPr lang="cs-CZ" sz="1400" dirty="0">
                <a:solidFill>
                  <a:schemeClr val="tx2"/>
                </a:solidFill>
              </a:rPr>
              <a:t>h </a:t>
            </a:r>
          </a:p>
        </p:txBody>
      </p:sp>
      <p:pic>
        <p:nvPicPr>
          <p:cNvPr id="15" name="Grafický objekt 14">
            <a:extLst>
              <a:ext uri="{FF2B5EF4-FFF2-40B4-BE49-F238E27FC236}">
                <a16:creationId xmlns:a16="http://schemas.microsoft.com/office/drawing/2014/main" xmlns="" id="{CA0ECD2E-AD0D-4051-ACCE-732B604BBD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592557" y="3622193"/>
            <a:ext cx="1016661" cy="395823"/>
          </a:xfrm>
          <a:prstGeom prst="rect">
            <a:avLst/>
          </a:prstGeom>
        </p:spPr>
      </p:pic>
      <p:pic>
        <p:nvPicPr>
          <p:cNvPr id="55" name="Grafický objekt 54">
            <a:extLst>
              <a:ext uri="{FF2B5EF4-FFF2-40B4-BE49-F238E27FC236}">
                <a16:creationId xmlns:a16="http://schemas.microsoft.com/office/drawing/2014/main" xmlns="" id="{9E42CDD2-D431-4A7D-AA60-94F1A98C49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774925" y="2393393"/>
            <a:ext cx="1016661" cy="395823"/>
          </a:xfrm>
          <a:prstGeom prst="rect">
            <a:avLst/>
          </a:prstGeom>
        </p:spPr>
      </p:pic>
      <p:grpSp>
        <p:nvGrpSpPr>
          <p:cNvPr id="60" name="Skupina 59">
            <a:extLst>
              <a:ext uri="{FF2B5EF4-FFF2-40B4-BE49-F238E27FC236}">
                <a16:creationId xmlns:a16="http://schemas.microsoft.com/office/drawing/2014/main" xmlns="" id="{4723C32F-0B6E-47D6-B6E5-7FE74C6D0E30}"/>
              </a:ext>
            </a:extLst>
          </p:cNvPr>
          <p:cNvGrpSpPr/>
          <p:nvPr/>
        </p:nvGrpSpPr>
        <p:grpSpPr>
          <a:xfrm>
            <a:off x="5127763" y="1358780"/>
            <a:ext cx="1138792" cy="750128"/>
            <a:chOff x="411960" y="1320329"/>
            <a:chExt cx="1138792" cy="1000171"/>
          </a:xfrm>
        </p:grpSpPr>
        <p:sp>
          <p:nvSpPr>
            <p:cNvPr id="62" name="TextovéPole 61">
              <a:extLst>
                <a:ext uri="{FF2B5EF4-FFF2-40B4-BE49-F238E27FC236}">
                  <a16:creationId xmlns:a16="http://schemas.microsoft.com/office/drawing/2014/main" xmlns="" id="{84E0255A-A86F-4E11-91F3-80734D12A8B1}"/>
                </a:ext>
              </a:extLst>
            </p:cNvPr>
            <p:cNvSpPr txBox="1"/>
            <p:nvPr/>
          </p:nvSpPr>
          <p:spPr>
            <a:xfrm>
              <a:off x="411960" y="1818848"/>
              <a:ext cx="841487" cy="501652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square" lIns="72000" tIns="72000" rIns="72000" bIns="72000" rtlCol="0">
              <a:spAutoFit/>
            </a:bodyPr>
            <a:lstStyle/>
            <a:p>
              <a:pPr algn="ctr"/>
              <a:r>
                <a:rPr lang="cs-CZ" sz="1500" b="1" dirty="0">
                  <a:solidFill>
                    <a:schemeClr val="accent5"/>
                  </a:solidFill>
                </a:rPr>
                <a:t>2025</a:t>
              </a:r>
            </a:p>
          </p:txBody>
        </p:sp>
        <p:pic>
          <p:nvPicPr>
            <p:cNvPr id="65" name="Grafický objekt 64">
              <a:extLst>
                <a:ext uri="{FF2B5EF4-FFF2-40B4-BE49-F238E27FC236}">
                  <a16:creationId xmlns:a16="http://schemas.microsoft.com/office/drawing/2014/main" xmlns="" id="{6A2CEB5D-B02E-4654-A550-F6C12545980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flipH="1">
              <a:off x="534091" y="1320329"/>
              <a:ext cx="1016661" cy="527764"/>
            </a:xfrm>
            <a:prstGeom prst="rect">
              <a:avLst/>
            </a:prstGeom>
          </p:spPr>
        </p:pic>
      </p:grpSp>
      <p:sp>
        <p:nvSpPr>
          <p:cNvPr id="51" name="TextovéPole 50">
            <a:extLst>
              <a:ext uri="{FF2B5EF4-FFF2-40B4-BE49-F238E27FC236}">
                <a16:creationId xmlns:a16="http://schemas.microsoft.com/office/drawing/2014/main" xmlns="" id="{F6B2633A-0A11-41BF-8214-2738FFEF886D}"/>
              </a:ext>
            </a:extLst>
          </p:cNvPr>
          <p:cNvSpPr txBox="1"/>
          <p:nvPr/>
        </p:nvSpPr>
        <p:spPr>
          <a:xfrm>
            <a:off x="4584072" y="2745372"/>
            <a:ext cx="1177964" cy="514738"/>
          </a:xfrm>
          <a:prstGeom prst="rect">
            <a:avLst/>
          </a:prstGeom>
          <a:noFill/>
          <a:ln w="12700">
            <a:noFill/>
          </a:ln>
        </p:spPr>
        <p:txBody>
          <a:bodyPr wrap="square" lIns="72000" tIns="72000" rIns="72000" bIns="72000" rtlCol="0">
            <a:spAutoFit/>
          </a:bodyPr>
          <a:lstStyle/>
          <a:p>
            <a:pPr algn="ctr"/>
            <a:r>
              <a:rPr lang="cs-CZ" sz="1200" dirty="0" smtClean="0"/>
              <a:t>PŘEROV</a:t>
            </a:r>
          </a:p>
          <a:p>
            <a:pPr algn="ctr"/>
            <a:r>
              <a:rPr lang="cs-CZ" sz="1200" dirty="0" smtClean="0"/>
              <a:t>(Prosenice)</a:t>
            </a:r>
            <a:endParaRPr lang="cs-CZ" sz="1200" dirty="0"/>
          </a:p>
        </p:txBody>
      </p:sp>
      <p:sp>
        <p:nvSpPr>
          <p:cNvPr id="53" name="Obdélník 52">
            <a:extLst>
              <a:ext uri="{FF2B5EF4-FFF2-40B4-BE49-F238E27FC236}">
                <a16:creationId xmlns:a16="http://schemas.microsoft.com/office/drawing/2014/main" xmlns="" id="{1D1A0972-D863-4823-8924-D76E0BFB88F7}"/>
              </a:ext>
            </a:extLst>
          </p:cNvPr>
          <p:cNvSpPr/>
          <p:nvPr/>
        </p:nvSpPr>
        <p:spPr>
          <a:xfrm rot="3480000">
            <a:off x="4568472" y="2737417"/>
            <a:ext cx="180000" cy="135000"/>
          </a:xfrm>
          <a:prstGeom prst="rect">
            <a:avLst/>
          </a:prstGeom>
          <a:solidFill>
            <a:schemeClr val="bg2"/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57" name="Obdélník: se zakulacenými rohy 91">
            <a:extLst>
              <a:ext uri="{FF2B5EF4-FFF2-40B4-BE49-F238E27FC236}">
                <a16:creationId xmlns:a16="http://schemas.microsoft.com/office/drawing/2014/main" xmlns="" id="{42B44068-1B81-45D6-9BE4-F39EC3EE7B7A}"/>
              </a:ext>
            </a:extLst>
          </p:cNvPr>
          <p:cNvSpPr/>
          <p:nvPr/>
        </p:nvSpPr>
        <p:spPr>
          <a:xfrm>
            <a:off x="3521454" y="1499761"/>
            <a:ext cx="1606309" cy="534958"/>
          </a:xfrm>
          <a:prstGeom prst="roundRect">
            <a:avLst>
              <a:gd name="adj" fmla="val 6669"/>
            </a:avLst>
          </a:prstGeom>
          <a:solidFill>
            <a:schemeClr val="accent5">
              <a:lumMod val="20000"/>
              <a:lumOff val="8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>
              <a:spcAft>
                <a:spcPts val="300"/>
              </a:spcAft>
            </a:pPr>
            <a:r>
              <a:rPr lang="cs-CZ" sz="1200" b="1" dirty="0" smtClean="0">
                <a:solidFill>
                  <a:schemeClr val="accent5"/>
                </a:solidFill>
              </a:rPr>
              <a:t>Brno </a:t>
            </a:r>
            <a:r>
              <a:rPr lang="cs-CZ" sz="1200" b="1" dirty="0">
                <a:solidFill>
                  <a:schemeClr val="accent5"/>
                </a:solidFill>
              </a:rPr>
              <a:t>– </a:t>
            </a:r>
            <a:r>
              <a:rPr lang="cs-CZ" sz="1200" b="1" dirty="0" smtClean="0">
                <a:solidFill>
                  <a:schemeClr val="accent5"/>
                </a:solidFill>
              </a:rPr>
              <a:t>Ostrava</a:t>
            </a:r>
            <a:r>
              <a:rPr lang="cs-CZ" sz="1200" b="1" dirty="0">
                <a:solidFill>
                  <a:schemeClr val="accent5"/>
                </a:solidFill>
              </a:rPr>
              <a:t/>
            </a:r>
            <a:br>
              <a:rPr lang="cs-CZ" sz="1200" b="1" dirty="0">
                <a:solidFill>
                  <a:schemeClr val="accent5"/>
                </a:solidFill>
              </a:rPr>
            </a:br>
            <a:r>
              <a:rPr lang="cs-CZ" sz="1400" dirty="0">
                <a:solidFill>
                  <a:schemeClr val="accent5"/>
                </a:solidFill>
              </a:rPr>
              <a:t>2:30 </a:t>
            </a:r>
            <a:r>
              <a:rPr lang="cs-CZ" sz="1400" dirty="0">
                <a:solidFill>
                  <a:schemeClr val="accent5"/>
                </a:solidFill>
                <a:sym typeface="Wingdings" panose="05000000000000000000" pitchFamily="2" charset="2"/>
              </a:rPr>
              <a:t> </a:t>
            </a:r>
            <a:r>
              <a:rPr lang="cs-CZ" sz="1400" dirty="0" smtClean="0">
                <a:solidFill>
                  <a:schemeClr val="accent5"/>
                </a:solidFill>
                <a:sym typeface="Wingdings" panose="05000000000000000000" pitchFamily="2" charset="2"/>
              </a:rPr>
              <a:t>0</a:t>
            </a:r>
            <a:r>
              <a:rPr lang="cs-CZ" sz="1400" dirty="0" smtClean="0">
                <a:solidFill>
                  <a:schemeClr val="accent5"/>
                </a:solidFill>
              </a:rPr>
              <a:t>:55 </a:t>
            </a:r>
            <a:r>
              <a:rPr lang="cs-CZ" sz="1400" dirty="0">
                <a:solidFill>
                  <a:schemeClr val="accent5"/>
                </a:solidFill>
              </a:rPr>
              <a:t>h </a:t>
            </a:r>
          </a:p>
        </p:txBody>
      </p:sp>
      <p:cxnSp>
        <p:nvCxnSpPr>
          <p:cNvPr id="67" name="Přímá spojnice 66">
            <a:extLst>
              <a:ext uri="{FF2B5EF4-FFF2-40B4-BE49-F238E27FC236}">
                <a16:creationId xmlns:a16="http://schemas.microsoft.com/office/drawing/2014/main" xmlns="" id="{FCB06CCD-BE1E-497B-ABD6-BB5F77E3A558}"/>
              </a:ext>
            </a:extLst>
          </p:cNvPr>
          <p:cNvCxnSpPr>
            <a:cxnSpLocks/>
          </p:cNvCxnSpPr>
          <p:nvPr/>
        </p:nvCxnSpPr>
        <p:spPr>
          <a:xfrm flipH="1" flipV="1">
            <a:off x="2229027" y="3330148"/>
            <a:ext cx="1959407" cy="137138"/>
          </a:xfrm>
          <a:prstGeom prst="line">
            <a:avLst/>
          </a:prstGeom>
          <a:ln w="38100" cap="flat" cmpd="dbl">
            <a:solidFill>
              <a:schemeClr val="accent3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>
            <a:extLst>
              <a:ext uri="{FF2B5EF4-FFF2-40B4-BE49-F238E27FC236}">
                <a16:creationId xmlns:a16="http://schemas.microsoft.com/office/drawing/2014/main" xmlns="" id="{FCB06CCD-BE1E-497B-ABD6-BB5F77E3A558}"/>
              </a:ext>
            </a:extLst>
          </p:cNvPr>
          <p:cNvCxnSpPr>
            <a:cxnSpLocks/>
            <a:endCxn id="12" idx="3"/>
          </p:cNvCxnSpPr>
          <p:nvPr/>
        </p:nvCxnSpPr>
        <p:spPr>
          <a:xfrm flipH="1">
            <a:off x="1714285" y="3322582"/>
            <a:ext cx="528934" cy="548737"/>
          </a:xfrm>
          <a:prstGeom prst="line">
            <a:avLst/>
          </a:prstGeom>
          <a:ln w="38100" cap="flat" cmpd="dbl">
            <a:solidFill>
              <a:schemeClr val="accent3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Obdélník: se zakulacenými rohy 96">
            <a:extLst>
              <a:ext uri="{FF2B5EF4-FFF2-40B4-BE49-F238E27FC236}">
                <a16:creationId xmlns:a16="http://schemas.microsoft.com/office/drawing/2014/main" xmlns="" id="{1EDB5D10-AEC6-46E3-B658-624C1F67545D}"/>
              </a:ext>
            </a:extLst>
          </p:cNvPr>
          <p:cNvSpPr/>
          <p:nvPr/>
        </p:nvSpPr>
        <p:spPr>
          <a:xfrm>
            <a:off x="939329" y="2493466"/>
            <a:ext cx="1606309" cy="534958"/>
          </a:xfrm>
          <a:prstGeom prst="roundRect">
            <a:avLst>
              <a:gd name="adj" fmla="val 6669"/>
            </a:avLst>
          </a:prstGeom>
          <a:solidFill>
            <a:schemeClr val="accent2">
              <a:lumMod val="20000"/>
              <a:lumOff val="8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>
              <a:spcAft>
                <a:spcPts val="300"/>
              </a:spcAft>
            </a:pPr>
            <a:r>
              <a:rPr lang="cs-CZ" sz="1200" b="1" dirty="0" smtClean="0">
                <a:solidFill>
                  <a:schemeClr val="tx2"/>
                </a:solidFill>
              </a:rPr>
              <a:t>Brno - Ostrava</a:t>
            </a:r>
            <a:r>
              <a:rPr lang="cs-CZ" sz="1200" b="1" dirty="0">
                <a:solidFill>
                  <a:schemeClr val="tx2"/>
                </a:solidFill>
              </a:rPr>
              <a:t/>
            </a:r>
            <a:br>
              <a:rPr lang="cs-CZ" sz="1200" b="1" dirty="0">
                <a:solidFill>
                  <a:schemeClr val="tx2"/>
                </a:solidFill>
              </a:rPr>
            </a:br>
            <a:r>
              <a:rPr lang="cs-CZ" sz="1400" dirty="0" smtClean="0">
                <a:solidFill>
                  <a:schemeClr val="tx2"/>
                </a:solidFill>
              </a:rPr>
              <a:t>0:55 </a:t>
            </a:r>
            <a:r>
              <a:rPr lang="cs-CZ" sz="1400" dirty="0">
                <a:solidFill>
                  <a:schemeClr val="tx2"/>
                </a:solidFill>
                <a:sym typeface="Wingdings" panose="05000000000000000000" pitchFamily="2" charset="2"/>
              </a:rPr>
              <a:t> </a:t>
            </a:r>
            <a:r>
              <a:rPr lang="cs-CZ" sz="1400" dirty="0" smtClean="0">
                <a:solidFill>
                  <a:schemeClr val="tx2"/>
                </a:solidFill>
              </a:rPr>
              <a:t>0:35 </a:t>
            </a:r>
            <a:r>
              <a:rPr lang="cs-CZ" sz="1400" dirty="0">
                <a:solidFill>
                  <a:schemeClr val="tx2"/>
                </a:solidFill>
              </a:rPr>
              <a:t>h </a:t>
            </a:r>
          </a:p>
        </p:txBody>
      </p:sp>
      <p:sp>
        <p:nvSpPr>
          <p:cNvPr id="71" name="TextovéPole 70">
            <a:extLst>
              <a:ext uri="{FF2B5EF4-FFF2-40B4-BE49-F238E27FC236}">
                <a16:creationId xmlns:a16="http://schemas.microsoft.com/office/drawing/2014/main" xmlns="" id="{B7F91877-3343-4536-8ED1-D9F9A2859BF1}"/>
              </a:ext>
            </a:extLst>
          </p:cNvPr>
          <p:cNvSpPr txBox="1"/>
          <p:nvPr/>
        </p:nvSpPr>
        <p:spPr>
          <a:xfrm>
            <a:off x="4858885" y="3778986"/>
            <a:ext cx="1039004" cy="369332"/>
          </a:xfrm>
          <a:prstGeom prst="rect">
            <a:avLst/>
          </a:prstGeom>
          <a:noFill/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accent3"/>
                </a:solidFill>
              </a:rPr>
              <a:t>modernizace na 200 km/h</a:t>
            </a:r>
            <a:endParaRPr lang="cs-CZ" sz="12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657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3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3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100"/>
                            </p:stCondLst>
                            <p:childTnLst>
                              <p:par>
                                <p:cTn id="8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600"/>
                            </p:stCondLst>
                            <p:childTnLst>
                              <p:par>
                                <p:cTn id="9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75" grpId="0"/>
      <p:bldP spid="76" grpId="0"/>
      <p:bldP spid="84" grpId="0" animBg="1"/>
      <p:bldP spid="85" grpId="0" animBg="1"/>
      <p:bldP spid="87" grpId="0"/>
      <p:bldP spid="89" grpId="0"/>
      <p:bldP spid="9" grpId="0" animBg="1"/>
      <p:bldP spid="12" grpId="0" animBg="1"/>
      <p:bldP spid="66" grpId="0"/>
      <p:bldP spid="92" grpId="0" animBg="1"/>
      <p:bldP spid="97" grpId="0" animBg="1"/>
      <p:bldP spid="51" grpId="0"/>
      <p:bldP spid="53" grpId="0" animBg="1"/>
      <p:bldP spid="57" grpId="0" animBg="1"/>
      <p:bldP spid="70" grpId="0" animBg="1"/>
      <p:bldP spid="7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vypadá VRT?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>
          <a:xfrm>
            <a:off x="8172401" y="4745527"/>
            <a:ext cx="481063" cy="165803"/>
          </a:xfrm>
        </p:spPr>
        <p:txBody>
          <a:bodyPr/>
          <a:lstStyle/>
          <a:p>
            <a:fld id="{D2BBFFE0-7584-47E7-90FA-15F39808A249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889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Vysokorychlostní trať</a:t>
            </a:r>
            <a:endParaRPr lang="cs-CZ" dirty="0"/>
          </a:p>
        </p:txBody>
      </p:sp>
      <p:pic>
        <p:nvPicPr>
          <p:cNvPr id="4" name="Zástupný symbol pro obrázek 3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" y="-1785"/>
            <a:ext cx="9144143" cy="4100513"/>
          </a:xfrm>
        </p:spPr>
      </p:pic>
      <p:sp>
        <p:nvSpPr>
          <p:cNvPr id="9" name="Zástupný symbol pro zápatí 5"/>
          <p:cNvSpPr>
            <a:spLocks noGrp="1"/>
          </p:cNvSpPr>
          <p:nvPr>
            <p:ph type="ftr" sz="quarter" idx="4294967295"/>
          </p:nvPr>
        </p:nvSpPr>
        <p:spPr>
          <a:xfrm>
            <a:off x="917536" y="4745529"/>
            <a:ext cx="5742696" cy="165803"/>
          </a:xfrm>
          <a:prstGeom prst="rect">
            <a:avLst/>
          </a:prstGeom>
        </p:spPr>
        <p:txBody>
          <a:bodyPr vert="horz" lIns="0" tIns="0" rIns="0" bIns="0" rtlCol="0" anchor="ctr"/>
          <a:lstStyle/>
          <a:p>
            <a:r>
              <a:rPr lang="cs-CZ" sz="1100" dirty="0"/>
              <a:t>VRT Praha – Brno – Ostrava/Břeclav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13391" y="3402182"/>
            <a:ext cx="4928517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Vysoká rychlost je umožněna přímým vedení trati v krajině.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13390" y="3652980"/>
            <a:ext cx="7725377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VRT není od pohledu rozdílná oproti běžné trati (nepřipravujeme „</a:t>
            </a:r>
            <a:r>
              <a:rPr lang="cs-CZ" dirty="0" err="1"/>
              <a:t>maglev</a:t>
            </a:r>
            <a:r>
              <a:rPr lang="cs-CZ" dirty="0"/>
              <a:t> v betonovém korytě“).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696120" y="634957"/>
            <a:ext cx="2075351" cy="188131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B</a:t>
            </a:r>
            <a:r>
              <a:rPr lang="cs-CZ" dirty="0" smtClean="0"/>
              <a:t>ěžné elektrické napájení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660232" y="2145701"/>
            <a:ext cx="1910596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B</a:t>
            </a:r>
            <a:r>
              <a:rPr lang="cs-CZ" dirty="0" smtClean="0"/>
              <a:t>ěžné koleje ve štěrku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0718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I:\VRT\Draft\PR\Grafika\_Výstupy dle data\201211_Řezy\řezy a tunely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62" t="32249" r="73444" b="54014"/>
          <a:stretch/>
        </p:blipFill>
        <p:spPr bwMode="auto">
          <a:xfrm>
            <a:off x="493418" y="1087776"/>
            <a:ext cx="3637318" cy="1386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300" dirty="0" smtClean="0"/>
              <a:t>Jaké jsou orientační rozměry VRT?</a:t>
            </a:r>
            <a:endParaRPr lang="cs-CZ" sz="23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12</a:t>
            </a:fld>
            <a:endParaRPr lang="cs-CZ" dirty="0"/>
          </a:p>
        </p:txBody>
      </p:sp>
      <p:pic>
        <p:nvPicPr>
          <p:cNvPr id="1027" name="Picture 3" descr="I:\VRT\Draft\PR\Grafika\_Výstupy dle data\201211_Řezy\řezy a tunely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2" t="5953" r="73164" b="80310"/>
          <a:stretch/>
        </p:blipFill>
        <p:spPr bwMode="auto">
          <a:xfrm>
            <a:off x="563177" y="2883545"/>
            <a:ext cx="3637318" cy="1386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I:\VRT\Draft\PR\Grafika\_Výstupy dle data\201211_Řezy\řezy a tunely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9" t="56426" r="73257" b="25209"/>
          <a:stretch/>
        </p:blipFill>
        <p:spPr bwMode="auto">
          <a:xfrm>
            <a:off x="4726961" y="2488121"/>
            <a:ext cx="3637318" cy="185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4502855" y="1090021"/>
            <a:ext cx="3861424" cy="369332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/>
              <a:t>Výsledný rozměr závisí na výškovém umístění trati</a:t>
            </a:r>
            <a:r>
              <a:rPr lang="cs-CZ" sz="1200" dirty="0" smtClean="0"/>
              <a:t>.</a:t>
            </a:r>
            <a:endParaRPr lang="cs-CZ" sz="1200" dirty="0"/>
          </a:p>
        </p:txBody>
      </p:sp>
      <p:sp>
        <p:nvSpPr>
          <p:cNvPr id="12" name="Zástupný symbol pro zápatí 5"/>
          <p:cNvSpPr>
            <a:spLocks noGrp="1"/>
          </p:cNvSpPr>
          <p:nvPr>
            <p:ph type="ftr" sz="quarter" idx="16"/>
          </p:nvPr>
        </p:nvSpPr>
        <p:spPr>
          <a:xfrm>
            <a:off x="917536" y="4745529"/>
            <a:ext cx="5742696" cy="165803"/>
          </a:xfrm>
        </p:spPr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312077" y="1074590"/>
            <a:ext cx="376989" cy="107722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700" b="1" dirty="0" smtClean="0">
                <a:latin typeface="+mj-lt"/>
              </a:rPr>
              <a:t>11m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2312076" y="2946695"/>
            <a:ext cx="376989" cy="107722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700" b="1" dirty="0" smtClean="0">
                <a:latin typeface="+mj-lt"/>
              </a:rPr>
              <a:t>11m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6471737" y="2509729"/>
            <a:ext cx="376989" cy="107722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700" b="1" dirty="0" smtClean="0">
                <a:latin typeface="+mj-lt"/>
              </a:rPr>
              <a:t>11m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4502855" y="1586507"/>
            <a:ext cx="3861424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 smtClean="0"/>
              <a:t>Průměr </a:t>
            </a:r>
            <a:r>
              <a:rPr lang="cs-CZ" sz="1200" dirty="0"/>
              <a:t>odhadujeme cca 40m.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4502855" y="1909505"/>
            <a:ext cx="3861424" cy="369332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 smtClean="0"/>
              <a:t>Šířku velmi ovlivní ochrana proti hluku</a:t>
            </a:r>
          </a:p>
          <a:p>
            <a:r>
              <a:rPr lang="cs-CZ" sz="1200" dirty="0" smtClean="0"/>
              <a:t>a požadavky na začlenění do krajiny.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021391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VRT a zemědělství</a:t>
            </a:r>
            <a:endParaRPr lang="cs-CZ" dirty="0"/>
          </a:p>
        </p:txBody>
      </p:sp>
      <p:pic>
        <p:nvPicPr>
          <p:cNvPr id="4" name="Zástupný symbol pro obrázek 3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28" b="10028"/>
          <a:stretch>
            <a:fillRect/>
          </a:stretch>
        </p:blipFill>
        <p:spPr/>
      </p:pic>
      <p:sp>
        <p:nvSpPr>
          <p:cNvPr id="9" name="Zástupný symbol pro zápatí 5"/>
          <p:cNvSpPr>
            <a:spLocks noGrp="1"/>
          </p:cNvSpPr>
          <p:nvPr>
            <p:ph type="ftr" sz="quarter" idx="4294967295"/>
          </p:nvPr>
        </p:nvSpPr>
        <p:spPr>
          <a:xfrm>
            <a:off x="917536" y="4745529"/>
            <a:ext cx="5742696" cy="165803"/>
          </a:xfrm>
          <a:prstGeom prst="rect">
            <a:avLst/>
          </a:prstGeom>
        </p:spPr>
        <p:txBody>
          <a:bodyPr vert="horz" lIns="0" tIns="0" rIns="0" bIns="0" rtlCol="0" anchor="ctr"/>
          <a:lstStyle/>
          <a:p>
            <a:r>
              <a:rPr lang="cs-CZ" sz="1100" dirty="0"/>
              <a:t>VRT Praha – Brno – Ostrava/Břeclav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902037" y="2518863"/>
            <a:ext cx="1084427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O</a:t>
            </a:r>
            <a:r>
              <a:rPr lang="cs-CZ" dirty="0" smtClean="0"/>
              <a:t>plocení trati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96893" y="3444761"/>
            <a:ext cx="2638669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H</a:t>
            </a:r>
            <a:r>
              <a:rPr lang="cs-CZ" dirty="0" smtClean="0"/>
              <a:t>ospodaření u trati není omezeno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9103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VRT na mostě</a:t>
            </a:r>
            <a:endParaRPr lang="cs-CZ" dirty="0"/>
          </a:p>
        </p:txBody>
      </p:sp>
      <p:pic>
        <p:nvPicPr>
          <p:cNvPr id="4" name="Zástupný symbol pro obrázek 3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75" b="7775"/>
          <a:stretch>
            <a:fillRect/>
          </a:stretch>
        </p:blipFill>
        <p:spPr/>
      </p:pic>
      <p:sp>
        <p:nvSpPr>
          <p:cNvPr id="6" name="Zástupný symbol pro zápatí 5"/>
          <p:cNvSpPr>
            <a:spLocks noGrp="1"/>
          </p:cNvSpPr>
          <p:nvPr>
            <p:ph type="ftr" sz="quarter" idx="4294967295"/>
          </p:nvPr>
        </p:nvSpPr>
        <p:spPr>
          <a:xfrm>
            <a:off x="917536" y="4745529"/>
            <a:ext cx="5742696" cy="165803"/>
          </a:xfrm>
          <a:prstGeom prst="rect">
            <a:avLst/>
          </a:prstGeom>
        </p:spPr>
        <p:txBody>
          <a:bodyPr vert="horz" lIns="0" tIns="0" rIns="0" bIns="0" rtlCol="0" anchor="ctr"/>
          <a:lstStyle/>
          <a:p>
            <a:r>
              <a:rPr lang="cs-CZ" sz="1100" dirty="0"/>
              <a:t>VRT Praha – Brno – Ostrava/Břeclav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96893" y="3303773"/>
            <a:ext cx="1790279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Š</a:t>
            </a:r>
            <a:r>
              <a:rPr lang="cs-CZ" dirty="0" smtClean="0"/>
              <a:t>ířka mostu cca 11 m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96893" y="3591993"/>
            <a:ext cx="3452224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 smtClean="0"/>
              <a:t>Místo zábradlí může být protihluková stěna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3477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VRT a její přemostění</a:t>
            </a:r>
            <a:endParaRPr lang="cs-CZ" dirty="0"/>
          </a:p>
        </p:txBody>
      </p:sp>
      <p:sp>
        <p:nvSpPr>
          <p:cNvPr id="8" name="Šipka doprava 7"/>
          <p:cNvSpPr/>
          <p:nvPr/>
        </p:nvSpPr>
        <p:spPr>
          <a:xfrm flipH="1">
            <a:off x="4997290" y="2126517"/>
            <a:ext cx="3795836" cy="925028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r"/>
            <a:r>
              <a:rPr lang="cs-CZ" sz="1200" dirty="0" smtClean="0">
                <a:solidFill>
                  <a:schemeClr val="tx1"/>
                </a:solidFill>
              </a:rPr>
              <a:t>prostupnost krajinou je důležitá</a:t>
            </a:r>
            <a:endParaRPr lang="cs-CZ" sz="1200" dirty="0">
              <a:solidFill>
                <a:schemeClr val="tx1"/>
              </a:solidFill>
            </a:endParaRPr>
          </a:p>
          <a:p>
            <a:pPr algn="r"/>
            <a:r>
              <a:rPr lang="cs-CZ" sz="1200" dirty="0" smtClean="0">
                <a:solidFill>
                  <a:schemeClr val="tx1"/>
                </a:solidFill>
              </a:rPr>
              <a:t>a téměř vždy technicky řešitelná</a:t>
            </a:r>
            <a:endParaRPr lang="cs-CZ" sz="1200" dirty="0">
              <a:solidFill>
                <a:schemeClr val="tx1"/>
              </a:solidFill>
            </a:endParaRPr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4294967295"/>
          </p:nvPr>
        </p:nvSpPr>
        <p:spPr>
          <a:xfrm>
            <a:off x="917536" y="4745529"/>
            <a:ext cx="5742696" cy="165803"/>
          </a:xfrm>
          <a:prstGeom prst="rect">
            <a:avLst/>
          </a:prstGeom>
        </p:spPr>
        <p:txBody>
          <a:bodyPr vert="horz" lIns="0" tIns="0" rIns="0" bIns="0" rtlCol="0" anchor="ctr"/>
          <a:lstStyle/>
          <a:p>
            <a:r>
              <a:rPr lang="cs-CZ" sz="1100" dirty="0"/>
              <a:t>VRT Praha – Brno – Ostrava/Břeclav</a:t>
            </a:r>
          </a:p>
        </p:txBody>
      </p:sp>
      <p:pic>
        <p:nvPicPr>
          <p:cNvPr id="12" name="Zástupný symbol pro obrázek 11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" r="215"/>
          <a:stretch>
            <a:fillRect/>
          </a:stretch>
        </p:blipFill>
        <p:spPr/>
      </p:pic>
      <p:sp>
        <p:nvSpPr>
          <p:cNvPr id="13" name="TextovéPole 12"/>
          <p:cNvSpPr txBox="1"/>
          <p:nvPr/>
        </p:nvSpPr>
        <p:spPr>
          <a:xfrm>
            <a:off x="496892" y="3591993"/>
            <a:ext cx="5903907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S</a:t>
            </a:r>
            <a:r>
              <a:rPr lang="cs-CZ" dirty="0" smtClean="0"/>
              <a:t>oučásti projektu jsou přemostění křižujících komunikací i inženýrských sítí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1061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39423" y="4166102"/>
            <a:ext cx="8156575" cy="372319"/>
          </a:xfrm>
        </p:spPr>
        <p:txBody>
          <a:bodyPr/>
          <a:lstStyle/>
          <a:p>
            <a:r>
              <a:rPr lang="cs-CZ" dirty="0"/>
              <a:t>VRT </a:t>
            </a:r>
            <a:r>
              <a:rPr lang="cs-CZ" dirty="0" smtClean="0"/>
              <a:t>a dálnice</a:t>
            </a:r>
            <a:endParaRPr lang="cs-CZ" dirty="0"/>
          </a:p>
        </p:txBody>
      </p:sp>
      <p:pic>
        <p:nvPicPr>
          <p:cNvPr id="4" name="Zástupný symbol pro obrázek 3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63" b="16263"/>
          <a:stretch>
            <a:fillRect/>
          </a:stretch>
        </p:blipFill>
        <p:spPr/>
      </p:pic>
      <p:sp>
        <p:nvSpPr>
          <p:cNvPr id="6" name="Zástupný symbol pro zápatí 5"/>
          <p:cNvSpPr>
            <a:spLocks noGrp="1"/>
          </p:cNvSpPr>
          <p:nvPr>
            <p:ph type="ftr" sz="quarter" idx="4294967295"/>
          </p:nvPr>
        </p:nvSpPr>
        <p:spPr>
          <a:xfrm>
            <a:off x="917536" y="4745529"/>
            <a:ext cx="5742696" cy="165803"/>
          </a:xfrm>
          <a:prstGeom prst="rect">
            <a:avLst/>
          </a:prstGeom>
        </p:spPr>
        <p:txBody>
          <a:bodyPr vert="horz" lIns="0" tIns="0" rIns="0" bIns="0" rtlCol="0" anchor="ctr"/>
          <a:lstStyle/>
          <a:p>
            <a:r>
              <a:rPr lang="cs-CZ" sz="1100" dirty="0"/>
              <a:t>VRT Praha – Brno – Ostrava/Břeclav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31402" y="3423552"/>
            <a:ext cx="3473529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 smtClean="0"/>
              <a:t>VRT je má menší šířku než polovina dálnice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1401" y="3722993"/>
            <a:ext cx="6607336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 smtClean="0"/>
              <a:t>VRT nemůže dálnici kopírovat těsně, protože technické parametry jsou velmi odlišné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2551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Reálná vysokorychlostní trať</a:t>
            </a:r>
            <a:endParaRPr lang="cs-CZ" dirty="0"/>
          </a:p>
        </p:txBody>
      </p:sp>
      <p:pic>
        <p:nvPicPr>
          <p:cNvPr id="13" name="Zástupný symbol pro obrázek 12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54" b="9554"/>
          <a:stretch>
            <a:fillRect/>
          </a:stretch>
        </p:blipFill>
        <p:spPr/>
      </p:pic>
      <p:sp>
        <p:nvSpPr>
          <p:cNvPr id="7" name="Zástupný symbol pro zápatí 5"/>
          <p:cNvSpPr>
            <a:spLocks noGrp="1"/>
          </p:cNvSpPr>
          <p:nvPr>
            <p:ph type="ftr" sz="quarter" idx="4294967295"/>
          </p:nvPr>
        </p:nvSpPr>
        <p:spPr>
          <a:xfrm>
            <a:off x="917536" y="4745529"/>
            <a:ext cx="5742696" cy="165803"/>
          </a:xfrm>
          <a:prstGeom prst="rect">
            <a:avLst/>
          </a:prstGeom>
        </p:spPr>
        <p:txBody>
          <a:bodyPr vert="horz" lIns="0" tIns="0" rIns="0" bIns="0" rtlCol="0" anchor="ctr"/>
          <a:lstStyle/>
          <a:p>
            <a:r>
              <a:rPr lang="cs-CZ" sz="1100" dirty="0"/>
              <a:t>VRT Praha – Brno – Ostrava/Břeclav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31402" y="3423552"/>
            <a:ext cx="4473735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 smtClean="0"/>
              <a:t>Snažíme se o co nejlepší zakomponování trati do krajiny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1400" y="3722993"/>
            <a:ext cx="6904115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 smtClean="0"/>
              <a:t>Francouzské know</a:t>
            </a:r>
            <a:r>
              <a:rPr lang="cs-CZ" dirty="0"/>
              <a:t>-</a:t>
            </a:r>
            <a:r>
              <a:rPr lang="cs-CZ" dirty="0" smtClean="0"/>
              <a:t>how založené na minimalizaci betonu a maximalizaci zelených ploch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7992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I:\VRT\Draft\PR\Grafika\_Výstupy dle data\201211_Řezy\řezy a tunely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14" t="31242" r="46795" b="55021"/>
          <a:stretch/>
        </p:blipFill>
        <p:spPr bwMode="auto">
          <a:xfrm>
            <a:off x="429276" y="870534"/>
            <a:ext cx="4326874" cy="1290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I:\VRT\Draft\PR\Grafika\_Výstupy dle data\201211_Řezy\řezy a tunely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94" t="58757" r="46915" b="25461"/>
          <a:stretch/>
        </p:blipFill>
        <p:spPr bwMode="auto">
          <a:xfrm>
            <a:off x="4611671" y="2050323"/>
            <a:ext cx="4097121" cy="140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300" dirty="0" smtClean="0"/>
              <a:t>Jaké jsou možnosti ochrany proti šíření hluku?</a:t>
            </a:r>
            <a:endParaRPr lang="cs-CZ" sz="23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18</a:t>
            </a:fld>
            <a:endParaRPr lang="cs-CZ" dirty="0"/>
          </a:p>
        </p:txBody>
      </p:sp>
      <p:pic>
        <p:nvPicPr>
          <p:cNvPr id="9" name="Picture 3" descr="I:\VRT\Draft\PR\Grafika\_Výstupy dle data\201211_Řezy\řezy a tunely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34" t="6589" r="46975" b="79674"/>
          <a:stretch/>
        </p:blipFill>
        <p:spPr bwMode="auto">
          <a:xfrm>
            <a:off x="451311" y="2920530"/>
            <a:ext cx="4263374" cy="1271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4792044" y="3735013"/>
            <a:ext cx="3861424" cy="369332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/>
              <a:t>Požadavky obcí na protihlukové valy a začlenění do krajiny zábor spíše zvětšují.</a:t>
            </a:r>
          </a:p>
        </p:txBody>
      </p:sp>
      <p:sp>
        <p:nvSpPr>
          <p:cNvPr id="12" name="Zástupný symbol pro zápatí 5"/>
          <p:cNvSpPr>
            <a:spLocks noGrp="1"/>
          </p:cNvSpPr>
          <p:nvPr>
            <p:ph type="ftr" sz="quarter" idx="16"/>
          </p:nvPr>
        </p:nvSpPr>
        <p:spPr>
          <a:xfrm>
            <a:off x="917536" y="4745529"/>
            <a:ext cx="5742696" cy="165803"/>
          </a:xfrm>
        </p:spPr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507559" y="2394742"/>
            <a:ext cx="2075439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S</a:t>
            </a:r>
            <a:r>
              <a:rPr lang="cs-CZ" dirty="0" smtClean="0"/>
              <a:t>těna je efektivní a úzká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96893" y="2686611"/>
            <a:ext cx="2821399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>
            <a:defPPr>
              <a:defRPr lang="cs-CZ"/>
            </a:defPPr>
            <a:lvl1pPr>
              <a:defRPr sz="1200"/>
            </a:lvl1pPr>
          </a:lstStyle>
          <a:p>
            <a:r>
              <a:rPr lang="cs-CZ" dirty="0"/>
              <a:t>V</a:t>
            </a:r>
            <a:r>
              <a:rPr lang="cs-CZ" dirty="0" smtClean="0"/>
              <a:t>al je přirozený a zabere více místa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4801759" y="1511718"/>
            <a:ext cx="3861424" cy="369332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 smtClean="0"/>
              <a:t>Val u náspu vyžaduje velmi mnoho prostoru</a:t>
            </a:r>
          </a:p>
          <a:p>
            <a:r>
              <a:rPr lang="cs-CZ" sz="1200" dirty="0" smtClean="0"/>
              <a:t>(až desítky metrů)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778678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4" grpId="0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300" dirty="0" smtClean="0"/>
              <a:t>Negativní vliv na okolí? Zejména hluk.</a:t>
            </a:r>
            <a:endParaRPr lang="cs-CZ" sz="23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12" name="Zástupný symbol pro zápatí 5"/>
          <p:cNvSpPr>
            <a:spLocks noGrp="1"/>
          </p:cNvSpPr>
          <p:nvPr>
            <p:ph type="ftr" sz="quarter" idx="16"/>
          </p:nvPr>
        </p:nvSpPr>
        <p:spPr>
          <a:xfrm>
            <a:off x="917536" y="4745529"/>
            <a:ext cx="5742696" cy="165803"/>
          </a:xfrm>
        </p:spPr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776"/>
          <a:stretch/>
        </p:blipFill>
        <p:spPr>
          <a:xfrm>
            <a:off x="496893" y="995925"/>
            <a:ext cx="8156575" cy="3279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957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300" dirty="0" smtClean="0"/>
              <a:t>Negativní vliv na okolí? Zejména hluk.</a:t>
            </a:r>
            <a:endParaRPr lang="cs-CZ" sz="23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12" name="Zástupný symbol pro zápatí 5"/>
          <p:cNvSpPr>
            <a:spLocks noGrp="1"/>
          </p:cNvSpPr>
          <p:nvPr>
            <p:ph type="ftr" sz="quarter" idx="16"/>
          </p:nvPr>
        </p:nvSpPr>
        <p:spPr>
          <a:xfrm>
            <a:off x="917536" y="4745529"/>
            <a:ext cx="5742696" cy="165803"/>
          </a:xfrm>
        </p:spPr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002"/>
          <a:stretch/>
        </p:blipFill>
        <p:spPr>
          <a:xfrm>
            <a:off x="496893" y="1195137"/>
            <a:ext cx="8160211" cy="307382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640"/>
          <a:stretch/>
        </p:blipFill>
        <p:spPr>
          <a:xfrm>
            <a:off x="496893" y="995925"/>
            <a:ext cx="8156575" cy="151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901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VRT a Hranice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>
          <a:xfrm>
            <a:off x="8172401" y="4745527"/>
            <a:ext cx="481063" cy="165803"/>
          </a:xfrm>
        </p:spPr>
        <p:txBody>
          <a:bodyPr/>
          <a:lstStyle/>
          <a:p>
            <a:fld id="{D2BBFFE0-7584-47E7-90FA-15F39808A249}" type="slidenum">
              <a:rPr lang="cs-CZ" smtClean="0"/>
              <a:pPr/>
              <a:t>21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7813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7948" y="-10634"/>
            <a:ext cx="9162579" cy="5153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6"/>
          <p:cNvSpPr/>
          <p:nvPr/>
        </p:nvSpPr>
        <p:spPr>
          <a:xfrm>
            <a:off x="498475" y="4018360"/>
            <a:ext cx="8147050" cy="16394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9" name="Rectangle 6"/>
          <p:cNvSpPr/>
          <p:nvPr/>
        </p:nvSpPr>
        <p:spPr>
          <a:xfrm>
            <a:off x="0" y="4100330"/>
            <a:ext cx="9144000" cy="1042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13" name="Zástupný symbol pro obsah 1"/>
          <p:cNvSpPr txBox="1">
            <a:spLocks/>
          </p:cNvSpPr>
          <p:nvPr/>
        </p:nvSpPr>
        <p:spPr>
          <a:xfrm>
            <a:off x="3276005" y="2592003"/>
            <a:ext cx="2503487" cy="59293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endParaRPr lang="cs-CZ" dirty="0" smtClean="0"/>
          </a:p>
        </p:txBody>
      </p:sp>
      <p:sp>
        <p:nvSpPr>
          <p:cNvPr id="14" name="Zástupný symbol pro obsah 1"/>
          <p:cNvSpPr txBox="1">
            <a:spLocks/>
          </p:cNvSpPr>
          <p:nvPr/>
        </p:nvSpPr>
        <p:spPr>
          <a:xfrm>
            <a:off x="6192000" y="2592001"/>
            <a:ext cx="2837700" cy="772706"/>
          </a:xfrm>
          <a:prstGeom prst="rect">
            <a:avLst/>
          </a:prstGeom>
        </p:spPr>
        <p:txBody>
          <a:bodyPr vert="horz" wrap="square" lIns="0" tIns="0" rIns="0" bIns="0" numCol="1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8" indent="-285750">
              <a:spcBef>
                <a:spcPts val="240"/>
              </a:spcBef>
              <a:buClr>
                <a:schemeClr val="tx2"/>
              </a:buClr>
            </a:pPr>
            <a:endParaRPr lang="cs-CZ" sz="12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19" name="Title 17"/>
          <p:cNvSpPr>
            <a:spLocks noGrp="1"/>
          </p:cNvSpPr>
          <p:nvPr>
            <p:ph type="title"/>
          </p:nvPr>
        </p:nvSpPr>
        <p:spPr>
          <a:xfrm>
            <a:off x="496893" y="4166102"/>
            <a:ext cx="8156575" cy="372319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VRT úsek Prosenice - Ostrava</a:t>
            </a:r>
            <a:endParaRPr lang="cs-CZ" dirty="0"/>
          </a:p>
        </p:txBody>
      </p:sp>
      <p:pic>
        <p:nvPicPr>
          <p:cNvPr id="21" name="Picture 8" descr="logo-zapati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88" y="4745526"/>
            <a:ext cx="249936" cy="198120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35714" y="33540"/>
            <a:ext cx="1929719" cy="40356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cs-CZ" sz="800" b="1" dirty="0" smtClean="0"/>
              <a:t>VRT Prosenice - Ostrava</a:t>
            </a:r>
          </a:p>
          <a:p>
            <a:r>
              <a:rPr lang="cs-CZ" sz="450" dirty="0" smtClean="0"/>
              <a:t>Pracovní výstup ze studie proveditelnosti – nastavení II. etapy</a:t>
            </a:r>
          </a:p>
          <a:p>
            <a:r>
              <a:rPr lang="cs-CZ" sz="450" dirty="0" smtClean="0"/>
              <a:t>Správa železnic, státní organizace</a:t>
            </a:r>
          </a:p>
          <a:p>
            <a:r>
              <a:rPr lang="cs-CZ" sz="450" dirty="0" smtClean="0"/>
              <a:t>Data: SUDOP PRAHA, EIGS </a:t>
            </a:r>
            <a:r>
              <a:rPr lang="cs-CZ" sz="450" dirty="0" err="1" smtClean="0"/>
              <a:t>rail</a:t>
            </a:r>
            <a:r>
              <a:rPr lang="cs-CZ" sz="450" dirty="0" smtClean="0"/>
              <a:t>, MCO</a:t>
            </a:r>
          </a:p>
        </p:txBody>
      </p:sp>
      <p:grpSp>
        <p:nvGrpSpPr>
          <p:cNvPr id="31" name="Skupina 30"/>
          <p:cNvGrpSpPr/>
          <p:nvPr/>
        </p:nvGrpSpPr>
        <p:grpSpPr>
          <a:xfrm>
            <a:off x="8412990" y="33516"/>
            <a:ext cx="700057" cy="708025"/>
            <a:chOff x="4835248" y="1584959"/>
            <a:chExt cx="700088" cy="708025"/>
          </a:xfrm>
        </p:grpSpPr>
        <p:sp>
          <p:nvSpPr>
            <p:cNvPr id="32" name="Obdélník 31"/>
            <p:cNvSpPr/>
            <p:nvPr/>
          </p:nvSpPr>
          <p:spPr>
            <a:xfrm>
              <a:off x="4835248" y="1584959"/>
              <a:ext cx="700088" cy="708025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54000" rIns="72000" bIns="72000" rtlCol="0" anchor="t" anchorCtr="0"/>
            <a:lstStyle/>
            <a:p>
              <a:pPr algn="l"/>
              <a:endParaRPr lang="cs-CZ" sz="1500" dirty="0">
                <a:solidFill>
                  <a:schemeClr val="tx1"/>
                </a:solidFill>
              </a:endParaRPr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5109329" y="1699925"/>
              <a:ext cx="397464" cy="577081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cs-CZ" sz="500" dirty="0" smtClean="0"/>
                <a:t>Násep</a:t>
              </a:r>
            </a:p>
            <a:p>
              <a:pPr>
                <a:lnSpc>
                  <a:spcPct val="150000"/>
                </a:lnSpc>
              </a:pPr>
              <a:r>
                <a:rPr lang="cs-CZ" sz="500" dirty="0" smtClean="0"/>
                <a:t>Zářez</a:t>
              </a:r>
            </a:p>
            <a:p>
              <a:pPr>
                <a:lnSpc>
                  <a:spcPct val="150000"/>
                </a:lnSpc>
              </a:pPr>
              <a:r>
                <a:rPr lang="cs-CZ" sz="500" dirty="0" smtClean="0"/>
                <a:t>Osa trati</a:t>
              </a:r>
            </a:p>
            <a:p>
              <a:pPr>
                <a:lnSpc>
                  <a:spcPct val="150000"/>
                </a:lnSpc>
              </a:pPr>
              <a:r>
                <a:rPr lang="cs-CZ" sz="500" dirty="0" smtClean="0"/>
                <a:t>Mosty</a:t>
              </a:r>
            </a:p>
            <a:p>
              <a:pPr>
                <a:lnSpc>
                  <a:spcPct val="150000"/>
                </a:lnSpc>
              </a:pPr>
              <a:r>
                <a:rPr lang="cs-CZ" sz="500" dirty="0" smtClean="0"/>
                <a:t>Komunikace</a:t>
              </a:r>
            </a:p>
          </p:txBody>
        </p:sp>
        <p:sp>
          <p:nvSpPr>
            <p:cNvPr id="34" name="TextovéPole 33"/>
            <p:cNvSpPr txBox="1"/>
            <p:nvPr/>
          </p:nvSpPr>
          <p:spPr>
            <a:xfrm>
              <a:off x="4883150" y="1605314"/>
              <a:ext cx="623643" cy="92333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cs-CZ" sz="600" b="1" dirty="0" smtClean="0"/>
                <a:t>LEGENDA</a:t>
              </a:r>
            </a:p>
          </p:txBody>
        </p:sp>
        <p:cxnSp>
          <p:nvCxnSpPr>
            <p:cNvPr id="35" name="Přímá spojnice 34"/>
            <p:cNvCxnSpPr/>
            <p:nvPr/>
          </p:nvCxnSpPr>
          <p:spPr>
            <a:xfrm flipH="1">
              <a:off x="4883150" y="1981787"/>
              <a:ext cx="191294" cy="0"/>
            </a:xfrm>
            <a:prstGeom prst="line">
              <a:avLst/>
            </a:prstGeom>
            <a:ln w="12700">
              <a:solidFill>
                <a:srgbClr val="FF000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nice 35"/>
            <p:cNvCxnSpPr/>
            <p:nvPr/>
          </p:nvCxnSpPr>
          <p:spPr>
            <a:xfrm flipH="1">
              <a:off x="4883150" y="2105978"/>
              <a:ext cx="191294" cy="0"/>
            </a:xfrm>
            <a:prstGeom prst="line">
              <a:avLst/>
            </a:prstGeom>
            <a:ln w="12700">
              <a:solidFill>
                <a:srgbClr val="7030A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bdélník 36"/>
            <p:cNvSpPr/>
            <p:nvPr/>
          </p:nvSpPr>
          <p:spPr>
            <a:xfrm>
              <a:off x="4883150" y="1839989"/>
              <a:ext cx="191294" cy="71437"/>
            </a:xfrm>
            <a:prstGeom prst="rect">
              <a:avLst/>
            </a:prstGeom>
            <a:solidFill>
              <a:srgbClr val="DBBB7F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54000" rIns="72000" bIns="72000" rtlCol="0" anchor="t" anchorCtr="0"/>
            <a:lstStyle/>
            <a:p>
              <a:pPr algn="l"/>
              <a:endParaRPr lang="cs-CZ" sz="1500" dirty="0">
                <a:solidFill>
                  <a:schemeClr val="tx1"/>
                </a:solidFill>
              </a:endParaRPr>
            </a:p>
          </p:txBody>
        </p:sp>
        <p:sp>
          <p:nvSpPr>
            <p:cNvPr id="38" name="Obdélník 37"/>
            <p:cNvSpPr/>
            <p:nvPr/>
          </p:nvSpPr>
          <p:spPr>
            <a:xfrm>
              <a:off x="4883150" y="1727700"/>
              <a:ext cx="191294" cy="71437"/>
            </a:xfrm>
            <a:prstGeom prst="rect">
              <a:avLst/>
            </a:prstGeom>
            <a:solidFill>
              <a:srgbClr val="20CF3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54000" rIns="72000" bIns="72000" rtlCol="0" anchor="t" anchorCtr="0"/>
            <a:lstStyle/>
            <a:p>
              <a:pPr algn="l"/>
              <a:endParaRPr lang="cs-CZ" sz="1500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Přímá spojnice 38"/>
            <p:cNvCxnSpPr/>
            <p:nvPr/>
          </p:nvCxnSpPr>
          <p:spPr>
            <a:xfrm flipH="1">
              <a:off x="4883150" y="2220278"/>
              <a:ext cx="191294" cy="0"/>
            </a:xfrm>
            <a:prstGeom prst="line">
              <a:avLst/>
            </a:prstGeom>
            <a:ln w="12700">
              <a:solidFill>
                <a:srgbClr val="FFFFFF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ovéPole 21"/>
          <p:cNvSpPr txBox="1"/>
          <p:nvPr/>
        </p:nvSpPr>
        <p:spPr>
          <a:xfrm>
            <a:off x="4847064" y="668835"/>
            <a:ext cx="2120250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 smtClean="0"/>
              <a:t> volné kopírování dálnice</a:t>
            </a:r>
          </a:p>
        </p:txBody>
      </p:sp>
      <p:sp>
        <p:nvSpPr>
          <p:cNvPr id="23" name="Rovnoramenný trojúhelník 22"/>
          <p:cNvSpPr/>
          <p:nvPr/>
        </p:nvSpPr>
        <p:spPr>
          <a:xfrm flipV="1">
            <a:off x="6779521" y="809683"/>
            <a:ext cx="116594" cy="147370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359362" y="3174569"/>
            <a:ext cx="2550999" cy="190138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cs-CZ" sz="1200" dirty="0" smtClean="0"/>
              <a:t>volné kopírování stávající trati </a:t>
            </a:r>
          </a:p>
        </p:txBody>
      </p:sp>
      <p:sp>
        <p:nvSpPr>
          <p:cNvPr id="25" name="Rovnoramenný trojúhelník 24"/>
          <p:cNvSpPr/>
          <p:nvPr/>
        </p:nvSpPr>
        <p:spPr>
          <a:xfrm>
            <a:off x="1435200" y="3074777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553700" y="2339241"/>
            <a:ext cx="2213063" cy="190138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 dirty="0" smtClean="0"/>
              <a:t>2x připojení do Hranic</a:t>
            </a:r>
          </a:p>
        </p:txBody>
      </p:sp>
      <p:sp>
        <p:nvSpPr>
          <p:cNvPr id="27" name="Rovnoramenný trojúhelník 26"/>
          <p:cNvSpPr/>
          <p:nvPr/>
        </p:nvSpPr>
        <p:spPr>
          <a:xfrm>
            <a:off x="5303935" y="2296683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8" name="Rovnoramenný trojúhelník 27"/>
          <p:cNvSpPr/>
          <p:nvPr/>
        </p:nvSpPr>
        <p:spPr>
          <a:xfrm>
            <a:off x="6410435" y="1629819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815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6" y="0"/>
            <a:ext cx="9143672" cy="5143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6"/>
          <p:cNvSpPr/>
          <p:nvPr/>
        </p:nvSpPr>
        <p:spPr>
          <a:xfrm>
            <a:off x="498475" y="4018360"/>
            <a:ext cx="8147050" cy="16394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0" y="4100330"/>
            <a:ext cx="9144000" cy="1042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13" name="Zástupný symbol pro obsah 1"/>
          <p:cNvSpPr txBox="1">
            <a:spLocks/>
          </p:cNvSpPr>
          <p:nvPr/>
        </p:nvSpPr>
        <p:spPr>
          <a:xfrm>
            <a:off x="3276005" y="2592003"/>
            <a:ext cx="2503487" cy="59293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endParaRPr lang="cs-CZ" dirty="0" smtClean="0"/>
          </a:p>
        </p:txBody>
      </p:sp>
      <p:sp>
        <p:nvSpPr>
          <p:cNvPr id="14" name="Zástupný symbol pro obsah 1"/>
          <p:cNvSpPr txBox="1">
            <a:spLocks/>
          </p:cNvSpPr>
          <p:nvPr/>
        </p:nvSpPr>
        <p:spPr>
          <a:xfrm>
            <a:off x="6192000" y="2592001"/>
            <a:ext cx="2837700" cy="772706"/>
          </a:xfrm>
          <a:prstGeom prst="rect">
            <a:avLst/>
          </a:prstGeom>
        </p:spPr>
        <p:txBody>
          <a:bodyPr vert="horz" wrap="square" lIns="0" tIns="0" rIns="0" bIns="0" numCol="1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8" indent="-285750">
              <a:spcBef>
                <a:spcPts val="240"/>
              </a:spcBef>
              <a:buClr>
                <a:schemeClr val="tx2"/>
              </a:buClr>
            </a:pPr>
            <a:endParaRPr lang="cs-CZ" sz="12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19" name="Title 17"/>
          <p:cNvSpPr>
            <a:spLocks noGrp="1"/>
          </p:cNvSpPr>
          <p:nvPr>
            <p:ph type="title"/>
          </p:nvPr>
        </p:nvSpPr>
        <p:spPr>
          <a:xfrm>
            <a:off x="496893" y="4166102"/>
            <a:ext cx="8156575" cy="372319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VRT v okolí Klokočí dle studie</a:t>
            </a:r>
            <a:endParaRPr lang="cs-CZ" dirty="0"/>
          </a:p>
        </p:txBody>
      </p:sp>
      <p:pic>
        <p:nvPicPr>
          <p:cNvPr id="21" name="Picture 8" descr="logo-zapati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88" y="4745526"/>
            <a:ext cx="249936" cy="198120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35714" y="33540"/>
            <a:ext cx="1929719" cy="40356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cs-CZ" sz="800" b="1" dirty="0"/>
              <a:t>VRT Prosenice - Ostrava</a:t>
            </a:r>
          </a:p>
          <a:p>
            <a:r>
              <a:rPr lang="cs-CZ" sz="450" dirty="0" smtClean="0"/>
              <a:t>Pracovní výstup ze studie proveditelnosti – nastavení II. etapy</a:t>
            </a:r>
          </a:p>
          <a:p>
            <a:r>
              <a:rPr lang="cs-CZ" sz="450" dirty="0" smtClean="0"/>
              <a:t>Správa železnic, státní organizace</a:t>
            </a:r>
          </a:p>
          <a:p>
            <a:r>
              <a:rPr lang="cs-CZ" sz="450" dirty="0"/>
              <a:t>Data: SUDOP PRAHA, EIGS </a:t>
            </a:r>
            <a:r>
              <a:rPr lang="cs-CZ" sz="450" dirty="0" err="1"/>
              <a:t>rail</a:t>
            </a:r>
            <a:r>
              <a:rPr lang="cs-CZ" sz="450" dirty="0"/>
              <a:t>, MCO</a:t>
            </a:r>
          </a:p>
        </p:txBody>
      </p:sp>
      <p:grpSp>
        <p:nvGrpSpPr>
          <p:cNvPr id="31" name="Skupina 30"/>
          <p:cNvGrpSpPr/>
          <p:nvPr/>
        </p:nvGrpSpPr>
        <p:grpSpPr>
          <a:xfrm>
            <a:off x="8412990" y="33516"/>
            <a:ext cx="700057" cy="708025"/>
            <a:chOff x="4835248" y="1584959"/>
            <a:chExt cx="700088" cy="708025"/>
          </a:xfrm>
        </p:grpSpPr>
        <p:sp>
          <p:nvSpPr>
            <p:cNvPr id="32" name="Obdélník 31"/>
            <p:cNvSpPr/>
            <p:nvPr/>
          </p:nvSpPr>
          <p:spPr>
            <a:xfrm>
              <a:off x="4835248" y="1584959"/>
              <a:ext cx="700088" cy="708025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54000" rIns="72000" bIns="72000" rtlCol="0" anchor="t" anchorCtr="0"/>
            <a:lstStyle/>
            <a:p>
              <a:pPr algn="l"/>
              <a:endParaRPr lang="cs-CZ" sz="1500" dirty="0">
                <a:solidFill>
                  <a:schemeClr val="tx1"/>
                </a:solidFill>
              </a:endParaRPr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5109329" y="1699925"/>
              <a:ext cx="397464" cy="577081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cs-CZ" sz="500" dirty="0" smtClean="0"/>
                <a:t>Násep</a:t>
              </a:r>
            </a:p>
            <a:p>
              <a:pPr>
                <a:lnSpc>
                  <a:spcPct val="150000"/>
                </a:lnSpc>
              </a:pPr>
              <a:r>
                <a:rPr lang="cs-CZ" sz="500" dirty="0" smtClean="0"/>
                <a:t>Zářez</a:t>
              </a:r>
            </a:p>
            <a:p>
              <a:pPr>
                <a:lnSpc>
                  <a:spcPct val="150000"/>
                </a:lnSpc>
              </a:pPr>
              <a:r>
                <a:rPr lang="cs-CZ" sz="500" dirty="0" smtClean="0"/>
                <a:t>Osa trati</a:t>
              </a:r>
            </a:p>
            <a:p>
              <a:pPr>
                <a:lnSpc>
                  <a:spcPct val="150000"/>
                </a:lnSpc>
              </a:pPr>
              <a:r>
                <a:rPr lang="cs-CZ" sz="500" dirty="0" smtClean="0"/>
                <a:t>Mosty</a:t>
              </a:r>
            </a:p>
            <a:p>
              <a:pPr>
                <a:lnSpc>
                  <a:spcPct val="150000"/>
                </a:lnSpc>
              </a:pPr>
              <a:r>
                <a:rPr lang="cs-CZ" sz="500" dirty="0" smtClean="0"/>
                <a:t>Komunikace</a:t>
              </a:r>
            </a:p>
          </p:txBody>
        </p:sp>
        <p:sp>
          <p:nvSpPr>
            <p:cNvPr id="34" name="TextovéPole 33"/>
            <p:cNvSpPr txBox="1"/>
            <p:nvPr/>
          </p:nvSpPr>
          <p:spPr>
            <a:xfrm>
              <a:off x="4883150" y="1605314"/>
              <a:ext cx="623643" cy="92333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cs-CZ" sz="600" b="1" dirty="0" smtClean="0"/>
                <a:t>LEGENDA</a:t>
              </a:r>
            </a:p>
          </p:txBody>
        </p:sp>
        <p:cxnSp>
          <p:nvCxnSpPr>
            <p:cNvPr id="35" name="Přímá spojnice 34"/>
            <p:cNvCxnSpPr/>
            <p:nvPr/>
          </p:nvCxnSpPr>
          <p:spPr>
            <a:xfrm flipH="1">
              <a:off x="4883150" y="1981787"/>
              <a:ext cx="191294" cy="0"/>
            </a:xfrm>
            <a:prstGeom prst="line">
              <a:avLst/>
            </a:prstGeom>
            <a:ln w="12700">
              <a:solidFill>
                <a:srgbClr val="FF000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nice 35"/>
            <p:cNvCxnSpPr/>
            <p:nvPr/>
          </p:nvCxnSpPr>
          <p:spPr>
            <a:xfrm flipH="1">
              <a:off x="4883150" y="2105978"/>
              <a:ext cx="191294" cy="0"/>
            </a:xfrm>
            <a:prstGeom prst="line">
              <a:avLst/>
            </a:prstGeom>
            <a:ln w="12700">
              <a:solidFill>
                <a:srgbClr val="7030A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bdélník 36"/>
            <p:cNvSpPr/>
            <p:nvPr/>
          </p:nvSpPr>
          <p:spPr>
            <a:xfrm>
              <a:off x="4883150" y="1839989"/>
              <a:ext cx="191294" cy="71437"/>
            </a:xfrm>
            <a:prstGeom prst="rect">
              <a:avLst/>
            </a:prstGeom>
            <a:solidFill>
              <a:srgbClr val="DBBB7F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54000" rIns="72000" bIns="72000" rtlCol="0" anchor="t" anchorCtr="0"/>
            <a:lstStyle/>
            <a:p>
              <a:pPr algn="l"/>
              <a:endParaRPr lang="cs-CZ" sz="1500" dirty="0">
                <a:solidFill>
                  <a:schemeClr val="tx1"/>
                </a:solidFill>
              </a:endParaRPr>
            </a:p>
          </p:txBody>
        </p:sp>
        <p:sp>
          <p:nvSpPr>
            <p:cNvPr id="38" name="Obdélník 37"/>
            <p:cNvSpPr/>
            <p:nvPr/>
          </p:nvSpPr>
          <p:spPr>
            <a:xfrm>
              <a:off x="4883150" y="1727700"/>
              <a:ext cx="191294" cy="71437"/>
            </a:xfrm>
            <a:prstGeom prst="rect">
              <a:avLst/>
            </a:prstGeom>
            <a:solidFill>
              <a:srgbClr val="20CF3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54000" rIns="72000" bIns="72000" rtlCol="0" anchor="t" anchorCtr="0"/>
            <a:lstStyle/>
            <a:p>
              <a:pPr algn="l"/>
              <a:endParaRPr lang="cs-CZ" sz="1500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Přímá spojnice 38"/>
            <p:cNvCxnSpPr/>
            <p:nvPr/>
          </p:nvCxnSpPr>
          <p:spPr>
            <a:xfrm flipH="1">
              <a:off x="4883150" y="2220278"/>
              <a:ext cx="191294" cy="0"/>
            </a:xfrm>
            <a:prstGeom prst="line">
              <a:avLst/>
            </a:prstGeom>
            <a:ln w="12700">
              <a:solidFill>
                <a:srgbClr val="FFFFFF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ovéPole 21"/>
          <p:cNvSpPr txBox="1"/>
          <p:nvPr/>
        </p:nvSpPr>
        <p:spPr>
          <a:xfrm>
            <a:off x="5463011" y="2347579"/>
            <a:ext cx="2949979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cs-CZ" sz="1200" dirty="0" smtClean="0"/>
              <a:t>přemostění silnice a stávající trati</a:t>
            </a:r>
          </a:p>
        </p:txBody>
      </p:sp>
      <p:sp>
        <p:nvSpPr>
          <p:cNvPr id="23" name="Rovnoramenný trojúhelník 22"/>
          <p:cNvSpPr/>
          <p:nvPr/>
        </p:nvSpPr>
        <p:spPr>
          <a:xfrm>
            <a:off x="5538849" y="2247787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456662" y="535023"/>
            <a:ext cx="2120250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 smtClean="0"/>
              <a:t>přemostění stávající trati</a:t>
            </a:r>
          </a:p>
        </p:txBody>
      </p:sp>
      <p:sp>
        <p:nvSpPr>
          <p:cNvPr id="25" name="Rovnoramenný trojúhelník 24"/>
          <p:cNvSpPr/>
          <p:nvPr/>
        </p:nvSpPr>
        <p:spPr>
          <a:xfrm flipV="1">
            <a:off x="7389119" y="675871"/>
            <a:ext cx="116594" cy="147370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224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6" y="0"/>
            <a:ext cx="9143672" cy="5143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6"/>
          <p:cNvSpPr/>
          <p:nvPr/>
        </p:nvSpPr>
        <p:spPr>
          <a:xfrm>
            <a:off x="498475" y="4018360"/>
            <a:ext cx="8147050" cy="16394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-2" y="4100328"/>
            <a:ext cx="9144000" cy="1042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13" name="Zástupný symbol pro obsah 1"/>
          <p:cNvSpPr txBox="1">
            <a:spLocks/>
          </p:cNvSpPr>
          <p:nvPr/>
        </p:nvSpPr>
        <p:spPr>
          <a:xfrm>
            <a:off x="3276005" y="2592003"/>
            <a:ext cx="2503487" cy="59293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endParaRPr lang="cs-CZ" dirty="0" smtClean="0"/>
          </a:p>
        </p:txBody>
      </p:sp>
      <p:sp>
        <p:nvSpPr>
          <p:cNvPr id="14" name="Zástupný symbol pro obsah 1"/>
          <p:cNvSpPr txBox="1">
            <a:spLocks/>
          </p:cNvSpPr>
          <p:nvPr/>
        </p:nvSpPr>
        <p:spPr>
          <a:xfrm>
            <a:off x="6192000" y="2592001"/>
            <a:ext cx="2837700" cy="772706"/>
          </a:xfrm>
          <a:prstGeom prst="rect">
            <a:avLst/>
          </a:prstGeom>
        </p:spPr>
        <p:txBody>
          <a:bodyPr vert="horz" wrap="square" lIns="0" tIns="0" rIns="0" bIns="0" numCol="1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8" indent="-285750">
              <a:spcBef>
                <a:spcPts val="240"/>
              </a:spcBef>
              <a:buClr>
                <a:schemeClr val="tx2"/>
              </a:buClr>
            </a:pPr>
            <a:endParaRPr lang="cs-CZ" sz="12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19" name="Title 17"/>
          <p:cNvSpPr>
            <a:spLocks noGrp="1"/>
          </p:cNvSpPr>
          <p:nvPr>
            <p:ph type="title"/>
          </p:nvPr>
        </p:nvSpPr>
        <p:spPr>
          <a:xfrm>
            <a:off x="496893" y="4166102"/>
            <a:ext cx="8156575" cy="372319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VRT v okolí </a:t>
            </a:r>
            <a:r>
              <a:rPr lang="cs-CZ" dirty="0" err="1" smtClean="0"/>
              <a:t>Drahotuše</a:t>
            </a:r>
            <a:r>
              <a:rPr lang="cs-CZ" dirty="0" smtClean="0"/>
              <a:t> dle studie</a:t>
            </a:r>
            <a:endParaRPr lang="cs-CZ" dirty="0"/>
          </a:p>
        </p:txBody>
      </p:sp>
      <p:pic>
        <p:nvPicPr>
          <p:cNvPr id="21" name="Picture 8" descr="logo-zapati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88" y="4745526"/>
            <a:ext cx="249936" cy="198120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35714" y="33540"/>
            <a:ext cx="1929719" cy="40356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cs-CZ" sz="800" b="1" dirty="0"/>
              <a:t>VRT Prosenice - Ostrava</a:t>
            </a:r>
          </a:p>
          <a:p>
            <a:r>
              <a:rPr lang="cs-CZ" sz="450" dirty="0" smtClean="0"/>
              <a:t>Pracovní výstup ze studie proveditelnosti – nastavení II. etapy</a:t>
            </a:r>
          </a:p>
          <a:p>
            <a:r>
              <a:rPr lang="cs-CZ" sz="450" dirty="0" smtClean="0"/>
              <a:t>Správa železnic, státní organizace</a:t>
            </a:r>
          </a:p>
          <a:p>
            <a:r>
              <a:rPr lang="cs-CZ" sz="450" dirty="0"/>
              <a:t>Data: SUDOP PRAHA, EIGS </a:t>
            </a:r>
            <a:r>
              <a:rPr lang="cs-CZ" sz="450" dirty="0" err="1"/>
              <a:t>rail</a:t>
            </a:r>
            <a:r>
              <a:rPr lang="cs-CZ" sz="450" dirty="0"/>
              <a:t>, MCO</a:t>
            </a:r>
          </a:p>
        </p:txBody>
      </p:sp>
      <p:grpSp>
        <p:nvGrpSpPr>
          <p:cNvPr id="31" name="Skupina 30"/>
          <p:cNvGrpSpPr/>
          <p:nvPr/>
        </p:nvGrpSpPr>
        <p:grpSpPr>
          <a:xfrm>
            <a:off x="8412990" y="33516"/>
            <a:ext cx="700057" cy="708025"/>
            <a:chOff x="4835248" y="1584959"/>
            <a:chExt cx="700088" cy="708025"/>
          </a:xfrm>
        </p:grpSpPr>
        <p:sp>
          <p:nvSpPr>
            <p:cNvPr id="32" name="Obdélník 31"/>
            <p:cNvSpPr/>
            <p:nvPr/>
          </p:nvSpPr>
          <p:spPr>
            <a:xfrm>
              <a:off x="4835248" y="1584959"/>
              <a:ext cx="700088" cy="708025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54000" rIns="72000" bIns="72000" rtlCol="0" anchor="t" anchorCtr="0"/>
            <a:lstStyle/>
            <a:p>
              <a:pPr algn="l"/>
              <a:endParaRPr lang="cs-CZ" sz="1500" dirty="0">
                <a:solidFill>
                  <a:schemeClr val="tx1"/>
                </a:solidFill>
              </a:endParaRPr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5109329" y="1699925"/>
              <a:ext cx="397464" cy="577081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cs-CZ" sz="500" dirty="0" smtClean="0"/>
                <a:t>Násep</a:t>
              </a:r>
            </a:p>
            <a:p>
              <a:pPr>
                <a:lnSpc>
                  <a:spcPct val="150000"/>
                </a:lnSpc>
              </a:pPr>
              <a:r>
                <a:rPr lang="cs-CZ" sz="500" dirty="0" smtClean="0"/>
                <a:t>Zářez</a:t>
              </a:r>
            </a:p>
            <a:p>
              <a:pPr>
                <a:lnSpc>
                  <a:spcPct val="150000"/>
                </a:lnSpc>
              </a:pPr>
              <a:r>
                <a:rPr lang="cs-CZ" sz="500" dirty="0" smtClean="0"/>
                <a:t>Osa trati</a:t>
              </a:r>
            </a:p>
            <a:p>
              <a:pPr>
                <a:lnSpc>
                  <a:spcPct val="150000"/>
                </a:lnSpc>
              </a:pPr>
              <a:r>
                <a:rPr lang="cs-CZ" sz="500" dirty="0" smtClean="0"/>
                <a:t>Mosty</a:t>
              </a:r>
            </a:p>
            <a:p>
              <a:pPr>
                <a:lnSpc>
                  <a:spcPct val="150000"/>
                </a:lnSpc>
              </a:pPr>
              <a:r>
                <a:rPr lang="cs-CZ" sz="500" dirty="0" smtClean="0"/>
                <a:t>Komunikace</a:t>
              </a:r>
            </a:p>
          </p:txBody>
        </p:sp>
        <p:sp>
          <p:nvSpPr>
            <p:cNvPr id="34" name="TextovéPole 33"/>
            <p:cNvSpPr txBox="1"/>
            <p:nvPr/>
          </p:nvSpPr>
          <p:spPr>
            <a:xfrm>
              <a:off x="4883150" y="1605314"/>
              <a:ext cx="623643" cy="92333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cs-CZ" sz="600" b="1" dirty="0" smtClean="0"/>
                <a:t>LEGENDA</a:t>
              </a:r>
            </a:p>
          </p:txBody>
        </p:sp>
        <p:cxnSp>
          <p:nvCxnSpPr>
            <p:cNvPr id="35" name="Přímá spojnice 34"/>
            <p:cNvCxnSpPr/>
            <p:nvPr/>
          </p:nvCxnSpPr>
          <p:spPr>
            <a:xfrm flipH="1">
              <a:off x="4883150" y="1981787"/>
              <a:ext cx="191294" cy="0"/>
            </a:xfrm>
            <a:prstGeom prst="line">
              <a:avLst/>
            </a:prstGeom>
            <a:ln w="12700">
              <a:solidFill>
                <a:srgbClr val="FF000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nice 35"/>
            <p:cNvCxnSpPr/>
            <p:nvPr/>
          </p:nvCxnSpPr>
          <p:spPr>
            <a:xfrm flipH="1">
              <a:off x="4883150" y="2105978"/>
              <a:ext cx="191294" cy="0"/>
            </a:xfrm>
            <a:prstGeom prst="line">
              <a:avLst/>
            </a:prstGeom>
            <a:ln w="12700">
              <a:solidFill>
                <a:srgbClr val="7030A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bdélník 36"/>
            <p:cNvSpPr/>
            <p:nvPr/>
          </p:nvSpPr>
          <p:spPr>
            <a:xfrm>
              <a:off x="4883150" y="1839989"/>
              <a:ext cx="191294" cy="71437"/>
            </a:xfrm>
            <a:prstGeom prst="rect">
              <a:avLst/>
            </a:prstGeom>
            <a:solidFill>
              <a:srgbClr val="DBBB7F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54000" rIns="72000" bIns="72000" rtlCol="0" anchor="t" anchorCtr="0"/>
            <a:lstStyle/>
            <a:p>
              <a:pPr algn="l"/>
              <a:endParaRPr lang="cs-CZ" sz="1500" dirty="0">
                <a:solidFill>
                  <a:schemeClr val="tx1"/>
                </a:solidFill>
              </a:endParaRPr>
            </a:p>
          </p:txBody>
        </p:sp>
        <p:sp>
          <p:nvSpPr>
            <p:cNvPr id="38" name="Obdélník 37"/>
            <p:cNvSpPr/>
            <p:nvPr/>
          </p:nvSpPr>
          <p:spPr>
            <a:xfrm>
              <a:off x="4883150" y="1727700"/>
              <a:ext cx="191294" cy="71437"/>
            </a:xfrm>
            <a:prstGeom prst="rect">
              <a:avLst/>
            </a:prstGeom>
            <a:solidFill>
              <a:srgbClr val="20CF3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54000" rIns="72000" bIns="72000" rtlCol="0" anchor="t" anchorCtr="0"/>
            <a:lstStyle/>
            <a:p>
              <a:pPr algn="l"/>
              <a:endParaRPr lang="cs-CZ" sz="1500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Přímá spojnice 38"/>
            <p:cNvCxnSpPr/>
            <p:nvPr/>
          </p:nvCxnSpPr>
          <p:spPr>
            <a:xfrm flipH="1">
              <a:off x="4883150" y="2220278"/>
              <a:ext cx="191294" cy="0"/>
            </a:xfrm>
            <a:prstGeom prst="line">
              <a:avLst/>
            </a:prstGeom>
            <a:ln w="12700">
              <a:solidFill>
                <a:srgbClr val="FFFFFF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ovéPole 21"/>
          <p:cNvSpPr txBox="1"/>
          <p:nvPr/>
        </p:nvSpPr>
        <p:spPr>
          <a:xfrm>
            <a:off x="3152078" y="292298"/>
            <a:ext cx="1054580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 smtClean="0"/>
              <a:t> kanál DOL</a:t>
            </a:r>
          </a:p>
        </p:txBody>
      </p:sp>
      <p:sp>
        <p:nvSpPr>
          <p:cNvPr id="23" name="Rovnoramenný trojúhelník 22"/>
          <p:cNvSpPr/>
          <p:nvPr/>
        </p:nvSpPr>
        <p:spPr>
          <a:xfrm>
            <a:off x="4021534" y="191738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875713" y="1624334"/>
            <a:ext cx="3242375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cs-CZ" sz="1200" dirty="0" smtClean="0"/>
              <a:t>spojovací koleje do stanice Hranice n/M</a:t>
            </a:r>
          </a:p>
        </p:txBody>
      </p:sp>
      <p:sp>
        <p:nvSpPr>
          <p:cNvPr id="25" name="Rovnoramenný trojúhelník 24"/>
          <p:cNvSpPr/>
          <p:nvPr/>
        </p:nvSpPr>
        <p:spPr>
          <a:xfrm>
            <a:off x="4951551" y="1524542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055434" y="811378"/>
            <a:ext cx="1192790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 smtClean="0"/>
              <a:t> hlavní trasa</a:t>
            </a:r>
          </a:p>
        </p:txBody>
      </p:sp>
      <p:sp>
        <p:nvSpPr>
          <p:cNvPr id="27" name="Rovnoramenný trojúhelník 26"/>
          <p:cNvSpPr/>
          <p:nvPr/>
        </p:nvSpPr>
        <p:spPr>
          <a:xfrm rot="5400000">
            <a:off x="4184281" y="784742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540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82" r="4876" b="8994"/>
          <a:stretch/>
        </p:blipFill>
        <p:spPr>
          <a:xfrm>
            <a:off x="-1" y="-1349"/>
            <a:ext cx="9181171" cy="4078616"/>
          </a:xfrm>
          <a:prstGeom prst="rect">
            <a:avLst/>
          </a:prstGeom>
        </p:spPr>
      </p:pic>
      <p:sp>
        <p:nvSpPr>
          <p:cNvPr id="12" name="Rectangle 16"/>
          <p:cNvSpPr/>
          <p:nvPr/>
        </p:nvSpPr>
        <p:spPr>
          <a:xfrm>
            <a:off x="498475" y="4018360"/>
            <a:ext cx="8147050" cy="16394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0" y="4077267"/>
            <a:ext cx="9144000" cy="1042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19" name="Title 17"/>
          <p:cNvSpPr>
            <a:spLocks noGrp="1"/>
          </p:cNvSpPr>
          <p:nvPr>
            <p:ph type="title"/>
          </p:nvPr>
        </p:nvSpPr>
        <p:spPr>
          <a:xfrm>
            <a:off x="496893" y="4166102"/>
            <a:ext cx="8156575" cy="372319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Nyní: varianta zachování polohy koridoru (V2)</a:t>
            </a:r>
            <a:endParaRPr lang="cs-CZ" dirty="0"/>
          </a:p>
        </p:txBody>
      </p:sp>
      <p:pic>
        <p:nvPicPr>
          <p:cNvPr id="21" name="Picture 8" descr="logo-zapati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88" y="4745526"/>
            <a:ext cx="249936" cy="198120"/>
          </a:xfrm>
          <a:prstGeom prst="rect">
            <a:avLst/>
          </a:prstGeom>
        </p:spPr>
      </p:pic>
      <p:sp>
        <p:nvSpPr>
          <p:cNvPr id="13" name="Zástupný symbol pro zápatí 5"/>
          <p:cNvSpPr>
            <a:spLocks noGrp="1"/>
          </p:cNvSpPr>
          <p:nvPr>
            <p:ph type="ftr" sz="quarter" idx="16"/>
          </p:nvPr>
        </p:nvSpPr>
        <p:spPr>
          <a:xfrm>
            <a:off x="917536" y="4745529"/>
            <a:ext cx="5742696" cy="165803"/>
          </a:xfrm>
        </p:spPr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35714" y="33540"/>
            <a:ext cx="1929719" cy="33431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cs-CZ" sz="800" b="1" dirty="0"/>
              <a:t>VRT Prosenice - Ostrava</a:t>
            </a:r>
          </a:p>
          <a:p>
            <a:r>
              <a:rPr lang="cs-CZ" sz="450" dirty="0" smtClean="0"/>
              <a:t>Pracovní výstup DÚR</a:t>
            </a:r>
          </a:p>
          <a:p>
            <a:r>
              <a:rPr lang="cs-CZ" sz="450" dirty="0" smtClean="0"/>
              <a:t>AFRY CZ</a:t>
            </a:r>
            <a:endParaRPr lang="cs-CZ" sz="45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345372" y="228251"/>
            <a:ext cx="3437707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 dirty="0" smtClean="0"/>
              <a:t>dvojí vysoké přemostění stávající trati</a:t>
            </a:r>
          </a:p>
        </p:txBody>
      </p:sp>
      <p:sp>
        <p:nvSpPr>
          <p:cNvPr id="27" name="Rovnoramenný trojúhelník 26"/>
          <p:cNvSpPr/>
          <p:nvPr/>
        </p:nvSpPr>
        <p:spPr>
          <a:xfrm rot="10800000">
            <a:off x="2413590" y="367532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8" name="Rovnoramenný trojúhelník 27"/>
          <p:cNvSpPr/>
          <p:nvPr/>
        </p:nvSpPr>
        <p:spPr>
          <a:xfrm rot="10800000">
            <a:off x="5598750" y="367533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169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21" y="230012"/>
            <a:ext cx="9068957" cy="3753316"/>
          </a:xfrm>
          <a:prstGeom prst="rect">
            <a:avLst/>
          </a:prstGeom>
        </p:spPr>
      </p:pic>
      <p:sp>
        <p:nvSpPr>
          <p:cNvPr id="12" name="Rectangle 16"/>
          <p:cNvSpPr/>
          <p:nvPr/>
        </p:nvSpPr>
        <p:spPr>
          <a:xfrm>
            <a:off x="498475" y="4018360"/>
            <a:ext cx="8147050" cy="16394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0" y="4077267"/>
            <a:ext cx="9144000" cy="1042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26</a:t>
            </a:fld>
            <a:endParaRPr lang="cs-CZ" dirty="0"/>
          </a:p>
        </p:txBody>
      </p:sp>
      <p:sp>
        <p:nvSpPr>
          <p:cNvPr id="14" name="Zástupný symbol pro obsah 1"/>
          <p:cNvSpPr txBox="1">
            <a:spLocks/>
          </p:cNvSpPr>
          <p:nvPr/>
        </p:nvSpPr>
        <p:spPr>
          <a:xfrm>
            <a:off x="6192000" y="2592001"/>
            <a:ext cx="2837700" cy="772706"/>
          </a:xfrm>
          <a:prstGeom prst="rect">
            <a:avLst/>
          </a:prstGeom>
        </p:spPr>
        <p:txBody>
          <a:bodyPr vert="horz" wrap="square" lIns="0" tIns="0" rIns="0" bIns="0" numCol="1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8" indent="-285750">
              <a:spcBef>
                <a:spcPts val="240"/>
              </a:spcBef>
              <a:buClr>
                <a:schemeClr val="tx2"/>
              </a:buClr>
            </a:pPr>
            <a:endParaRPr lang="cs-CZ" sz="12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19" name="Title 17"/>
          <p:cNvSpPr>
            <a:spLocks noGrp="1"/>
          </p:cNvSpPr>
          <p:nvPr>
            <p:ph type="title"/>
          </p:nvPr>
        </p:nvSpPr>
        <p:spPr>
          <a:xfrm>
            <a:off x="496893" y="4166102"/>
            <a:ext cx="8334873" cy="372319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Varianta zachování polohy koridoru (V2) – podélný profil</a:t>
            </a:r>
            <a:endParaRPr lang="cs-CZ" dirty="0"/>
          </a:p>
        </p:txBody>
      </p:sp>
      <p:pic>
        <p:nvPicPr>
          <p:cNvPr id="21" name="Picture 8" descr="logo-zapati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88" y="4745526"/>
            <a:ext cx="249936" cy="198120"/>
          </a:xfrm>
          <a:prstGeom prst="rect">
            <a:avLst/>
          </a:prstGeom>
        </p:spPr>
      </p:pic>
      <p:sp>
        <p:nvSpPr>
          <p:cNvPr id="13" name="Zástupný symbol pro zápatí 5"/>
          <p:cNvSpPr>
            <a:spLocks noGrp="1"/>
          </p:cNvSpPr>
          <p:nvPr>
            <p:ph type="ftr" sz="quarter" idx="16"/>
          </p:nvPr>
        </p:nvSpPr>
        <p:spPr>
          <a:xfrm>
            <a:off x="917536" y="4745529"/>
            <a:ext cx="5742696" cy="165803"/>
          </a:xfrm>
        </p:spPr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35714" y="33540"/>
            <a:ext cx="1929719" cy="33431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cs-CZ" sz="800" b="1" dirty="0"/>
              <a:t>VRT Prosenice - Ostrava</a:t>
            </a:r>
          </a:p>
          <a:p>
            <a:r>
              <a:rPr lang="cs-CZ" sz="450" dirty="0" smtClean="0"/>
              <a:t>Pracovní výstup DÚR</a:t>
            </a:r>
          </a:p>
          <a:p>
            <a:r>
              <a:rPr lang="cs-CZ" sz="450" dirty="0" smtClean="0"/>
              <a:t>AFRY CZ</a:t>
            </a:r>
            <a:endParaRPr lang="cs-CZ" sz="450" dirty="0"/>
          </a:p>
        </p:txBody>
      </p:sp>
    </p:spTree>
    <p:extLst>
      <p:ext uri="{BB962C8B-B14F-4D97-AF65-F5344CB8AC3E}">
        <p14:creationId xmlns:p14="http://schemas.microsoft.com/office/powerpoint/2010/main" val="424204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03" r="5308" b="9350"/>
          <a:stretch/>
        </p:blipFill>
        <p:spPr>
          <a:xfrm>
            <a:off x="0" y="0"/>
            <a:ext cx="9151434" cy="4074249"/>
          </a:xfrm>
          <a:prstGeom prst="rect">
            <a:avLst/>
          </a:prstGeom>
        </p:spPr>
      </p:pic>
      <p:sp>
        <p:nvSpPr>
          <p:cNvPr id="12" name="Rectangle 16"/>
          <p:cNvSpPr/>
          <p:nvPr/>
        </p:nvSpPr>
        <p:spPr>
          <a:xfrm>
            <a:off x="498475" y="4018360"/>
            <a:ext cx="8147050" cy="16394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0" y="4077267"/>
            <a:ext cx="9144000" cy="1042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27</a:t>
            </a:fld>
            <a:endParaRPr lang="cs-CZ" dirty="0"/>
          </a:p>
        </p:txBody>
      </p:sp>
      <p:sp>
        <p:nvSpPr>
          <p:cNvPr id="14" name="Zástupný symbol pro obsah 1"/>
          <p:cNvSpPr txBox="1">
            <a:spLocks/>
          </p:cNvSpPr>
          <p:nvPr/>
        </p:nvSpPr>
        <p:spPr>
          <a:xfrm>
            <a:off x="6192000" y="2592001"/>
            <a:ext cx="2837700" cy="772706"/>
          </a:xfrm>
          <a:prstGeom prst="rect">
            <a:avLst/>
          </a:prstGeom>
        </p:spPr>
        <p:txBody>
          <a:bodyPr vert="horz" wrap="square" lIns="0" tIns="0" rIns="0" bIns="0" numCol="1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8" indent="-285750">
              <a:spcBef>
                <a:spcPts val="240"/>
              </a:spcBef>
              <a:buClr>
                <a:schemeClr val="tx2"/>
              </a:buClr>
            </a:pPr>
            <a:endParaRPr lang="cs-CZ" sz="12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19" name="Title 17"/>
          <p:cNvSpPr>
            <a:spLocks noGrp="1"/>
          </p:cNvSpPr>
          <p:nvPr>
            <p:ph type="title"/>
          </p:nvPr>
        </p:nvSpPr>
        <p:spPr>
          <a:xfrm>
            <a:off x="496893" y="4166102"/>
            <a:ext cx="8156575" cy="372319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Nyní: varianta změny polohy koridoru (V3)</a:t>
            </a:r>
            <a:endParaRPr lang="cs-CZ" dirty="0"/>
          </a:p>
        </p:txBody>
      </p:sp>
      <p:pic>
        <p:nvPicPr>
          <p:cNvPr id="21" name="Picture 8" descr="logo-zapati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88" y="4745526"/>
            <a:ext cx="249936" cy="198120"/>
          </a:xfrm>
          <a:prstGeom prst="rect">
            <a:avLst/>
          </a:prstGeom>
        </p:spPr>
      </p:pic>
      <p:sp>
        <p:nvSpPr>
          <p:cNvPr id="13" name="Zástupný symbol pro zápatí 5"/>
          <p:cNvSpPr>
            <a:spLocks noGrp="1"/>
          </p:cNvSpPr>
          <p:nvPr>
            <p:ph type="ftr" sz="quarter" idx="16"/>
          </p:nvPr>
        </p:nvSpPr>
        <p:spPr>
          <a:xfrm>
            <a:off x="917536" y="4745529"/>
            <a:ext cx="5742696" cy="165803"/>
          </a:xfrm>
        </p:spPr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2856098" y="2473786"/>
            <a:ext cx="3242375" cy="369332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 dirty="0" smtClean="0"/>
              <a:t>obnova původní polohy trati</a:t>
            </a:r>
          </a:p>
          <a:p>
            <a:pPr algn="ctr"/>
            <a:r>
              <a:rPr lang="cs-CZ" sz="1200" dirty="0" smtClean="0"/>
              <a:t>výrazně nižší výška nové trati</a:t>
            </a:r>
          </a:p>
        </p:txBody>
      </p:sp>
      <p:sp>
        <p:nvSpPr>
          <p:cNvPr id="18" name="Rovnoramenný trojúhelník 17"/>
          <p:cNvSpPr/>
          <p:nvPr/>
        </p:nvSpPr>
        <p:spPr>
          <a:xfrm>
            <a:off x="2931936" y="2373994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787880" y="275520"/>
            <a:ext cx="2035627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 dirty="0" smtClean="0"/>
              <a:t>zrušení původní trati</a:t>
            </a:r>
          </a:p>
        </p:txBody>
      </p:sp>
      <p:sp>
        <p:nvSpPr>
          <p:cNvPr id="22" name="Rovnoramenný trojúhelník 21"/>
          <p:cNvSpPr/>
          <p:nvPr/>
        </p:nvSpPr>
        <p:spPr>
          <a:xfrm>
            <a:off x="5880876" y="2381816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3" name="Rovnoramenný trojúhelník 22"/>
          <p:cNvSpPr/>
          <p:nvPr/>
        </p:nvSpPr>
        <p:spPr>
          <a:xfrm rot="10800000">
            <a:off x="2856098" y="424312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4" name="Rovnoramenný trojúhelník 23"/>
          <p:cNvSpPr/>
          <p:nvPr/>
        </p:nvSpPr>
        <p:spPr>
          <a:xfrm rot="10800000">
            <a:off x="4631558" y="409690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5714" y="33540"/>
            <a:ext cx="1929719" cy="33431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cs-CZ" sz="800" b="1" dirty="0"/>
              <a:t>VRT Prosenice - Ostrava</a:t>
            </a:r>
          </a:p>
          <a:p>
            <a:r>
              <a:rPr lang="cs-CZ" sz="450" dirty="0" smtClean="0"/>
              <a:t>Pracovní výstup DÚR</a:t>
            </a:r>
          </a:p>
          <a:p>
            <a:r>
              <a:rPr lang="cs-CZ" sz="450" dirty="0" smtClean="0"/>
              <a:t>AFRY CZ</a:t>
            </a:r>
            <a:endParaRPr lang="cs-CZ" sz="450" dirty="0"/>
          </a:p>
        </p:txBody>
      </p:sp>
    </p:spTree>
    <p:extLst>
      <p:ext uri="{BB962C8B-B14F-4D97-AF65-F5344CB8AC3E}">
        <p14:creationId xmlns:p14="http://schemas.microsoft.com/office/powerpoint/2010/main" val="2469973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20" grpId="0" animBg="1"/>
      <p:bldP spid="22" grpId="0" animBg="1"/>
      <p:bldP spid="23" grpId="0" animBg="1"/>
      <p:bldP spid="2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3"/>
          <a:srcRect b="1505"/>
          <a:stretch/>
        </p:blipFill>
        <p:spPr>
          <a:xfrm>
            <a:off x="28280" y="282406"/>
            <a:ext cx="9114871" cy="3679994"/>
          </a:xfrm>
          <a:prstGeom prst="rect">
            <a:avLst/>
          </a:prstGeom>
        </p:spPr>
      </p:pic>
      <p:sp>
        <p:nvSpPr>
          <p:cNvPr id="12" name="Rectangle 16"/>
          <p:cNvSpPr/>
          <p:nvPr/>
        </p:nvSpPr>
        <p:spPr>
          <a:xfrm>
            <a:off x="498475" y="4018360"/>
            <a:ext cx="8147050" cy="16394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0" y="4077267"/>
            <a:ext cx="9144000" cy="1042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28</a:t>
            </a:fld>
            <a:endParaRPr lang="cs-CZ" dirty="0"/>
          </a:p>
        </p:txBody>
      </p:sp>
      <p:sp>
        <p:nvSpPr>
          <p:cNvPr id="14" name="Zástupný symbol pro obsah 1"/>
          <p:cNvSpPr txBox="1">
            <a:spLocks/>
          </p:cNvSpPr>
          <p:nvPr/>
        </p:nvSpPr>
        <p:spPr>
          <a:xfrm>
            <a:off x="6192000" y="2592001"/>
            <a:ext cx="2837700" cy="772706"/>
          </a:xfrm>
          <a:prstGeom prst="rect">
            <a:avLst/>
          </a:prstGeom>
        </p:spPr>
        <p:txBody>
          <a:bodyPr vert="horz" wrap="square" lIns="0" tIns="0" rIns="0" bIns="0" numCol="1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8" indent="-285750">
              <a:spcBef>
                <a:spcPts val="240"/>
              </a:spcBef>
              <a:buClr>
                <a:schemeClr val="tx2"/>
              </a:buClr>
            </a:pPr>
            <a:endParaRPr lang="cs-CZ" sz="12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19" name="Title 17"/>
          <p:cNvSpPr>
            <a:spLocks noGrp="1"/>
          </p:cNvSpPr>
          <p:nvPr>
            <p:ph type="title"/>
          </p:nvPr>
        </p:nvSpPr>
        <p:spPr>
          <a:xfrm>
            <a:off x="496893" y="4166102"/>
            <a:ext cx="8156575" cy="372319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Varianta změny polohy koridoru (V3) – podélný profil</a:t>
            </a:r>
            <a:endParaRPr lang="cs-CZ" dirty="0"/>
          </a:p>
        </p:txBody>
      </p:sp>
      <p:pic>
        <p:nvPicPr>
          <p:cNvPr id="21" name="Picture 8" descr="logo-zapati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88" y="4745526"/>
            <a:ext cx="249936" cy="198120"/>
          </a:xfrm>
          <a:prstGeom prst="rect">
            <a:avLst/>
          </a:prstGeom>
        </p:spPr>
      </p:pic>
      <p:sp>
        <p:nvSpPr>
          <p:cNvPr id="13" name="Zástupný symbol pro zápatí 5"/>
          <p:cNvSpPr>
            <a:spLocks noGrp="1"/>
          </p:cNvSpPr>
          <p:nvPr>
            <p:ph type="ftr" sz="quarter" idx="16"/>
          </p:nvPr>
        </p:nvSpPr>
        <p:spPr>
          <a:xfrm>
            <a:off x="917536" y="4745529"/>
            <a:ext cx="5742696" cy="165803"/>
          </a:xfrm>
        </p:spPr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35714" y="33540"/>
            <a:ext cx="1929719" cy="33431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cs-CZ" sz="800" b="1" dirty="0"/>
              <a:t>VRT Prosenice - Ostrava</a:t>
            </a:r>
          </a:p>
          <a:p>
            <a:r>
              <a:rPr lang="cs-CZ" sz="450" dirty="0" smtClean="0"/>
              <a:t>Pracovní výstup DÚR</a:t>
            </a:r>
          </a:p>
          <a:p>
            <a:r>
              <a:rPr lang="cs-CZ" sz="450" dirty="0" smtClean="0"/>
              <a:t>AFRY CZ</a:t>
            </a:r>
            <a:endParaRPr lang="cs-CZ" sz="45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986396" y="3178711"/>
            <a:ext cx="3565760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 dirty="0" smtClean="0"/>
              <a:t>výrazně nižší výška nové trati ve variantě V3</a:t>
            </a:r>
          </a:p>
        </p:txBody>
      </p:sp>
      <p:sp>
        <p:nvSpPr>
          <p:cNvPr id="27" name="Rovnoramenný trojúhelník 26"/>
          <p:cNvSpPr/>
          <p:nvPr/>
        </p:nvSpPr>
        <p:spPr>
          <a:xfrm>
            <a:off x="1913554" y="3078919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124749" y="1762057"/>
            <a:ext cx="2035627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 dirty="0" smtClean="0"/>
              <a:t>výškové řešení V2</a:t>
            </a:r>
          </a:p>
        </p:txBody>
      </p:sp>
      <p:sp>
        <p:nvSpPr>
          <p:cNvPr id="29" name="Rovnoramenný trojúhelník 28"/>
          <p:cNvSpPr/>
          <p:nvPr/>
        </p:nvSpPr>
        <p:spPr>
          <a:xfrm>
            <a:off x="5501825" y="3086741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30" name="Rovnoramenný trojúhelník 29"/>
          <p:cNvSpPr/>
          <p:nvPr/>
        </p:nvSpPr>
        <p:spPr>
          <a:xfrm rot="10800000">
            <a:off x="3192967" y="1910849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31" name="Rovnoramenný trojúhelník 30"/>
          <p:cNvSpPr/>
          <p:nvPr/>
        </p:nvSpPr>
        <p:spPr>
          <a:xfrm rot="10800000">
            <a:off x="4968427" y="1896227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671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189"/>
            <a:ext cx="9133978" cy="3869300"/>
          </a:xfrm>
          <a:prstGeom prst="rect">
            <a:avLst/>
          </a:prstGeom>
        </p:spPr>
      </p:pic>
      <p:sp>
        <p:nvSpPr>
          <p:cNvPr id="12" name="Rectangle 16"/>
          <p:cNvSpPr/>
          <p:nvPr/>
        </p:nvSpPr>
        <p:spPr>
          <a:xfrm>
            <a:off x="498475" y="4018360"/>
            <a:ext cx="8147050" cy="16394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0" y="4077267"/>
            <a:ext cx="9144000" cy="1042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29</a:t>
            </a:fld>
            <a:endParaRPr lang="cs-CZ" dirty="0"/>
          </a:p>
        </p:txBody>
      </p:sp>
      <p:sp>
        <p:nvSpPr>
          <p:cNvPr id="14" name="Zástupný symbol pro obsah 1"/>
          <p:cNvSpPr txBox="1">
            <a:spLocks/>
          </p:cNvSpPr>
          <p:nvPr/>
        </p:nvSpPr>
        <p:spPr>
          <a:xfrm>
            <a:off x="6192000" y="2592001"/>
            <a:ext cx="2837700" cy="772706"/>
          </a:xfrm>
          <a:prstGeom prst="rect">
            <a:avLst/>
          </a:prstGeom>
        </p:spPr>
        <p:txBody>
          <a:bodyPr vert="horz" wrap="square" lIns="0" tIns="0" rIns="0" bIns="0" numCol="1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8" indent="-285750">
              <a:spcBef>
                <a:spcPts val="240"/>
              </a:spcBef>
              <a:buClr>
                <a:schemeClr val="tx2"/>
              </a:buClr>
            </a:pPr>
            <a:endParaRPr lang="cs-CZ" sz="12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19" name="Title 17"/>
          <p:cNvSpPr>
            <a:spLocks noGrp="1"/>
          </p:cNvSpPr>
          <p:nvPr>
            <p:ph type="title"/>
          </p:nvPr>
        </p:nvSpPr>
        <p:spPr>
          <a:xfrm>
            <a:off x="496893" y="4166102"/>
            <a:ext cx="8156575" cy="372319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Výškové řešení u Velké – podélný profil</a:t>
            </a:r>
            <a:endParaRPr lang="cs-CZ" dirty="0"/>
          </a:p>
        </p:txBody>
      </p:sp>
      <p:pic>
        <p:nvPicPr>
          <p:cNvPr id="21" name="Picture 8" descr="logo-zapati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88" y="4745526"/>
            <a:ext cx="249936" cy="198120"/>
          </a:xfrm>
          <a:prstGeom prst="rect">
            <a:avLst/>
          </a:prstGeom>
        </p:spPr>
      </p:pic>
      <p:sp>
        <p:nvSpPr>
          <p:cNvPr id="13" name="Zástupný symbol pro zápatí 5"/>
          <p:cNvSpPr>
            <a:spLocks noGrp="1"/>
          </p:cNvSpPr>
          <p:nvPr>
            <p:ph type="ftr" sz="quarter" idx="16"/>
          </p:nvPr>
        </p:nvSpPr>
        <p:spPr>
          <a:xfrm>
            <a:off x="917536" y="4745529"/>
            <a:ext cx="5742696" cy="165803"/>
          </a:xfrm>
        </p:spPr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1675313" y="2971873"/>
            <a:ext cx="3565760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 dirty="0" smtClean="0"/>
              <a:t>výrazně nižší výška nové trati ve variantě V3</a:t>
            </a:r>
          </a:p>
        </p:txBody>
      </p:sp>
      <p:sp>
        <p:nvSpPr>
          <p:cNvPr id="18" name="Rovnoramenný trojúhelník 17"/>
          <p:cNvSpPr/>
          <p:nvPr/>
        </p:nvSpPr>
        <p:spPr>
          <a:xfrm>
            <a:off x="1602471" y="2872081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056344" y="1531545"/>
            <a:ext cx="2035627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 dirty="0" smtClean="0"/>
              <a:t>výškové řešení V2</a:t>
            </a:r>
          </a:p>
        </p:txBody>
      </p:sp>
      <p:sp>
        <p:nvSpPr>
          <p:cNvPr id="22" name="Rovnoramenný trojúhelník 21"/>
          <p:cNvSpPr/>
          <p:nvPr/>
        </p:nvSpPr>
        <p:spPr>
          <a:xfrm>
            <a:off x="5190742" y="2879903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3" name="Rovnoramenný trojúhelník 22"/>
          <p:cNvSpPr/>
          <p:nvPr/>
        </p:nvSpPr>
        <p:spPr>
          <a:xfrm rot="10800000">
            <a:off x="1124562" y="1680337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4" name="Rovnoramenný trojúhelník 23"/>
          <p:cNvSpPr/>
          <p:nvPr/>
        </p:nvSpPr>
        <p:spPr>
          <a:xfrm rot="10800000">
            <a:off x="2900022" y="1665715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5714" y="33540"/>
            <a:ext cx="1929719" cy="33431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cs-CZ" sz="800" b="1" dirty="0"/>
              <a:t>VRT Prosenice - Ostrava</a:t>
            </a:r>
          </a:p>
          <a:p>
            <a:r>
              <a:rPr lang="cs-CZ" sz="450" dirty="0" smtClean="0"/>
              <a:t>Pracovní výstup DÚR</a:t>
            </a:r>
          </a:p>
          <a:p>
            <a:r>
              <a:rPr lang="cs-CZ" sz="450" dirty="0" smtClean="0"/>
              <a:t>AFRY CZ</a:t>
            </a:r>
            <a:endParaRPr lang="cs-CZ" sz="45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098525" y="1036985"/>
            <a:ext cx="3123413" cy="369332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 dirty="0" smtClean="0"/>
              <a:t>výškové řešení Studie proveditelnosti</a:t>
            </a:r>
          </a:p>
          <a:p>
            <a:pPr algn="ctr"/>
            <a:r>
              <a:rPr lang="cs-CZ" sz="1200" dirty="0" smtClean="0"/>
              <a:t>(předpokládalo DOL)</a:t>
            </a:r>
          </a:p>
        </p:txBody>
      </p:sp>
      <p:sp>
        <p:nvSpPr>
          <p:cNvPr id="27" name="Rovnoramenný trojúhelník 26"/>
          <p:cNvSpPr/>
          <p:nvPr/>
        </p:nvSpPr>
        <p:spPr>
          <a:xfrm rot="10800000">
            <a:off x="5241073" y="1357481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8" name="Rovnoramenný trojúhelník 27"/>
          <p:cNvSpPr/>
          <p:nvPr/>
        </p:nvSpPr>
        <p:spPr>
          <a:xfrm rot="10800000">
            <a:off x="8048989" y="1357481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307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20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69" r="602" b="17511"/>
          <a:stretch/>
        </p:blipFill>
        <p:spPr>
          <a:xfrm>
            <a:off x="-1" y="1867651"/>
            <a:ext cx="9151435" cy="2440284"/>
          </a:xfrm>
          <a:prstGeom prst="rect">
            <a:avLst/>
          </a:prstGeom>
        </p:spPr>
      </p:pic>
      <p:sp>
        <p:nvSpPr>
          <p:cNvPr id="12" name="Rectangle 16"/>
          <p:cNvSpPr/>
          <p:nvPr/>
        </p:nvSpPr>
        <p:spPr>
          <a:xfrm>
            <a:off x="498475" y="4018360"/>
            <a:ext cx="8147050" cy="16394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0" y="4077267"/>
            <a:ext cx="9144000" cy="1042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30</a:t>
            </a:fld>
            <a:endParaRPr lang="cs-CZ" dirty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19" name="Title 17"/>
          <p:cNvSpPr>
            <a:spLocks noGrp="1"/>
          </p:cNvSpPr>
          <p:nvPr>
            <p:ph type="title"/>
          </p:nvPr>
        </p:nvSpPr>
        <p:spPr>
          <a:xfrm>
            <a:off x="496893" y="4166102"/>
            <a:ext cx="8156575" cy="372319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Porovnání: Klokočí a </a:t>
            </a:r>
            <a:r>
              <a:rPr lang="cs-CZ" dirty="0" err="1" smtClean="0"/>
              <a:t>Drahotuše</a:t>
            </a:r>
            <a:endParaRPr lang="cs-CZ" dirty="0"/>
          </a:p>
        </p:txBody>
      </p:sp>
      <p:pic>
        <p:nvPicPr>
          <p:cNvPr id="21" name="Picture 8" descr="logo-zapati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88" y="4745526"/>
            <a:ext cx="249936" cy="198120"/>
          </a:xfrm>
          <a:prstGeom prst="rect">
            <a:avLst/>
          </a:prstGeom>
        </p:spPr>
      </p:pic>
      <p:sp>
        <p:nvSpPr>
          <p:cNvPr id="13" name="Zástupný symbol pro zápatí 5"/>
          <p:cNvSpPr>
            <a:spLocks noGrp="1"/>
          </p:cNvSpPr>
          <p:nvPr>
            <p:ph type="ftr" sz="quarter" idx="16"/>
          </p:nvPr>
        </p:nvSpPr>
        <p:spPr>
          <a:xfrm>
            <a:off x="917536" y="4745529"/>
            <a:ext cx="5742696" cy="165803"/>
          </a:xfrm>
        </p:spPr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35714" y="33540"/>
            <a:ext cx="1929719" cy="33431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cs-CZ" sz="800" b="1" dirty="0"/>
              <a:t>VRT Prosenice - Ostrava</a:t>
            </a:r>
          </a:p>
          <a:p>
            <a:r>
              <a:rPr lang="cs-CZ" sz="450" dirty="0" smtClean="0"/>
              <a:t>Pracovní výstup DÚR</a:t>
            </a:r>
          </a:p>
          <a:p>
            <a:r>
              <a:rPr lang="cs-CZ" sz="450" dirty="0" smtClean="0"/>
              <a:t>AFRY CZ</a:t>
            </a:r>
            <a:endParaRPr lang="cs-CZ" sz="45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820" r="925" b="28145"/>
          <a:stretch/>
        </p:blipFill>
        <p:spPr>
          <a:xfrm>
            <a:off x="1" y="-11774"/>
            <a:ext cx="9121698" cy="1918009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2706029" y="3619805"/>
            <a:ext cx="832624" cy="182964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 dirty="0" smtClean="0"/>
              <a:t>Klokočí</a:t>
            </a:r>
          </a:p>
        </p:txBody>
      </p:sp>
      <p:sp>
        <p:nvSpPr>
          <p:cNvPr id="27" name="Rovnoramenný trojúhelník 26"/>
          <p:cNvSpPr/>
          <p:nvPr/>
        </p:nvSpPr>
        <p:spPr>
          <a:xfrm>
            <a:off x="3476945" y="3547208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371063" y="2084400"/>
            <a:ext cx="970156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 dirty="0" err="1" smtClean="0"/>
              <a:t>Drahotuše</a:t>
            </a:r>
            <a:endParaRPr lang="cs-CZ" sz="1200" dirty="0" smtClean="0"/>
          </a:p>
        </p:txBody>
      </p:sp>
      <p:sp>
        <p:nvSpPr>
          <p:cNvPr id="18" name="Rovnoramenný trojúhelník 17"/>
          <p:cNvSpPr/>
          <p:nvPr/>
        </p:nvSpPr>
        <p:spPr>
          <a:xfrm rot="10800000">
            <a:off x="7310365" y="2212117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909932" y="1613834"/>
            <a:ext cx="1000997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 dirty="0" smtClean="0"/>
              <a:t>Varianta V2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7909932" y="3711287"/>
            <a:ext cx="1000997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 dirty="0" smtClean="0"/>
              <a:t>Varianta V3</a:t>
            </a:r>
          </a:p>
        </p:txBody>
      </p:sp>
    </p:spTree>
    <p:extLst>
      <p:ext uri="{BB962C8B-B14F-4D97-AF65-F5344CB8AC3E}">
        <p14:creationId xmlns:p14="http://schemas.microsoft.com/office/powerpoint/2010/main" val="435629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16" grpId="0" animBg="1"/>
      <p:bldP spid="18" grpId="0" animBg="1"/>
      <p:bldP spid="20" grpId="0" animBg="1"/>
      <p:bldP spid="2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94" b="32377"/>
          <a:stretch/>
        </p:blipFill>
        <p:spPr>
          <a:xfrm>
            <a:off x="0" y="1906235"/>
            <a:ext cx="9144000" cy="2177217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32" b="32345"/>
          <a:stretch/>
        </p:blipFill>
        <p:spPr>
          <a:xfrm>
            <a:off x="0" y="0"/>
            <a:ext cx="9144000" cy="2166582"/>
          </a:xfrm>
          <a:prstGeom prst="rect">
            <a:avLst/>
          </a:prstGeom>
        </p:spPr>
      </p:pic>
      <p:sp>
        <p:nvSpPr>
          <p:cNvPr id="12" name="Rectangle 16"/>
          <p:cNvSpPr/>
          <p:nvPr/>
        </p:nvSpPr>
        <p:spPr>
          <a:xfrm>
            <a:off x="498475" y="4018360"/>
            <a:ext cx="8147050" cy="16394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0" y="4077267"/>
            <a:ext cx="9144000" cy="1042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31</a:t>
            </a:fld>
            <a:endParaRPr lang="cs-CZ" dirty="0"/>
          </a:p>
        </p:txBody>
      </p:sp>
      <p:sp>
        <p:nvSpPr>
          <p:cNvPr id="14" name="Zástupný symbol pro obsah 1"/>
          <p:cNvSpPr txBox="1">
            <a:spLocks/>
          </p:cNvSpPr>
          <p:nvPr/>
        </p:nvSpPr>
        <p:spPr>
          <a:xfrm>
            <a:off x="6192000" y="2592001"/>
            <a:ext cx="2837700" cy="772706"/>
          </a:xfrm>
          <a:prstGeom prst="rect">
            <a:avLst/>
          </a:prstGeom>
        </p:spPr>
        <p:txBody>
          <a:bodyPr vert="horz" wrap="square" lIns="0" tIns="0" rIns="0" bIns="0" numCol="1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8" indent="-285750">
              <a:spcBef>
                <a:spcPts val="240"/>
              </a:spcBef>
              <a:buClr>
                <a:schemeClr val="tx2"/>
              </a:buClr>
            </a:pPr>
            <a:endParaRPr lang="cs-CZ" sz="12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19" name="Title 17"/>
          <p:cNvSpPr>
            <a:spLocks noGrp="1"/>
          </p:cNvSpPr>
          <p:nvPr>
            <p:ph type="title"/>
          </p:nvPr>
        </p:nvSpPr>
        <p:spPr>
          <a:xfrm>
            <a:off x="496893" y="4166102"/>
            <a:ext cx="8156575" cy="372319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Porovnání: Klokočí a </a:t>
            </a:r>
            <a:r>
              <a:rPr lang="cs-CZ" dirty="0" err="1" smtClean="0"/>
              <a:t>Drahotuše</a:t>
            </a:r>
            <a:endParaRPr lang="cs-CZ" dirty="0"/>
          </a:p>
        </p:txBody>
      </p:sp>
      <p:pic>
        <p:nvPicPr>
          <p:cNvPr id="21" name="Picture 8" descr="logo-zapati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88" y="4745526"/>
            <a:ext cx="249936" cy="198120"/>
          </a:xfrm>
          <a:prstGeom prst="rect">
            <a:avLst/>
          </a:prstGeom>
        </p:spPr>
      </p:pic>
      <p:sp>
        <p:nvSpPr>
          <p:cNvPr id="13" name="Zástupný symbol pro zápatí 5"/>
          <p:cNvSpPr>
            <a:spLocks noGrp="1"/>
          </p:cNvSpPr>
          <p:nvPr>
            <p:ph type="ftr" sz="quarter" idx="16"/>
          </p:nvPr>
        </p:nvSpPr>
        <p:spPr>
          <a:xfrm>
            <a:off x="917536" y="4745529"/>
            <a:ext cx="5742696" cy="165803"/>
          </a:xfrm>
        </p:spPr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35714" y="33540"/>
            <a:ext cx="1929719" cy="33431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cs-CZ" sz="800" b="1" dirty="0"/>
              <a:t>VRT Prosenice - Ostrava</a:t>
            </a:r>
          </a:p>
          <a:p>
            <a:r>
              <a:rPr lang="cs-CZ" sz="450" dirty="0" smtClean="0"/>
              <a:t>Pracovní výstup DÚR</a:t>
            </a:r>
          </a:p>
          <a:p>
            <a:r>
              <a:rPr lang="cs-CZ" sz="450" dirty="0" smtClean="0"/>
              <a:t>AFRY CZ</a:t>
            </a:r>
            <a:endParaRPr lang="cs-CZ" sz="45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888273" y="1857920"/>
            <a:ext cx="2185639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 smtClean="0"/>
              <a:t> silnice Klokočí - </a:t>
            </a:r>
            <a:r>
              <a:rPr lang="cs-CZ" sz="1200" dirty="0" err="1" smtClean="0"/>
              <a:t>Drahotuše</a:t>
            </a:r>
            <a:endParaRPr lang="cs-CZ" sz="1200" dirty="0" smtClean="0"/>
          </a:p>
        </p:txBody>
      </p:sp>
      <p:sp>
        <p:nvSpPr>
          <p:cNvPr id="27" name="Rovnoramenný trojúhelník 26"/>
          <p:cNvSpPr/>
          <p:nvPr/>
        </p:nvSpPr>
        <p:spPr>
          <a:xfrm>
            <a:off x="4012204" y="1785323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7909932" y="1829422"/>
            <a:ext cx="1000997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 dirty="0" smtClean="0"/>
              <a:t>Varianta V2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7909931" y="3649879"/>
            <a:ext cx="1000997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 dirty="0" smtClean="0"/>
              <a:t>Varianta V3</a:t>
            </a:r>
          </a:p>
        </p:txBody>
      </p:sp>
    </p:spTree>
    <p:extLst>
      <p:ext uri="{BB962C8B-B14F-4D97-AF65-F5344CB8AC3E}">
        <p14:creationId xmlns:p14="http://schemas.microsoft.com/office/powerpoint/2010/main" val="1627329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40"/>
          <a:stretch/>
        </p:blipFill>
        <p:spPr>
          <a:xfrm>
            <a:off x="0" y="-14869"/>
            <a:ext cx="9144000" cy="4092135"/>
          </a:xfrm>
          <a:prstGeom prst="rect">
            <a:avLst/>
          </a:prstGeom>
        </p:spPr>
      </p:pic>
      <p:sp>
        <p:nvSpPr>
          <p:cNvPr id="12" name="Rectangle 16"/>
          <p:cNvSpPr/>
          <p:nvPr/>
        </p:nvSpPr>
        <p:spPr>
          <a:xfrm>
            <a:off x="498475" y="4018360"/>
            <a:ext cx="8147050" cy="16394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0" y="4077267"/>
            <a:ext cx="9144000" cy="1042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32</a:t>
            </a:fld>
            <a:endParaRPr lang="cs-CZ" dirty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19" name="Title 17"/>
          <p:cNvSpPr>
            <a:spLocks noGrp="1"/>
          </p:cNvSpPr>
          <p:nvPr>
            <p:ph type="title"/>
          </p:nvPr>
        </p:nvSpPr>
        <p:spPr>
          <a:xfrm>
            <a:off x="496893" y="4166102"/>
            <a:ext cx="8156575" cy="372319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dirty="0" err="1" smtClean="0"/>
              <a:t>Drahotuše</a:t>
            </a:r>
            <a:r>
              <a:rPr lang="cs-CZ" dirty="0" smtClean="0"/>
              <a:t> – varianta V2</a:t>
            </a:r>
            <a:endParaRPr lang="cs-CZ" dirty="0"/>
          </a:p>
        </p:txBody>
      </p:sp>
      <p:pic>
        <p:nvPicPr>
          <p:cNvPr id="21" name="Picture 8" descr="logo-zapati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88" y="4745526"/>
            <a:ext cx="249936" cy="198120"/>
          </a:xfrm>
          <a:prstGeom prst="rect">
            <a:avLst/>
          </a:prstGeom>
        </p:spPr>
      </p:pic>
      <p:sp>
        <p:nvSpPr>
          <p:cNvPr id="13" name="Zástupný symbol pro zápatí 5"/>
          <p:cNvSpPr>
            <a:spLocks noGrp="1"/>
          </p:cNvSpPr>
          <p:nvPr>
            <p:ph type="ftr" sz="quarter" idx="16"/>
          </p:nvPr>
        </p:nvSpPr>
        <p:spPr>
          <a:xfrm>
            <a:off x="917536" y="4745529"/>
            <a:ext cx="5742696" cy="165803"/>
          </a:xfrm>
        </p:spPr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35714" y="33540"/>
            <a:ext cx="1929719" cy="33431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cs-CZ" sz="800" b="1" dirty="0"/>
              <a:t>VRT Prosenice - Ostrava</a:t>
            </a:r>
          </a:p>
          <a:p>
            <a:r>
              <a:rPr lang="cs-CZ" sz="450" dirty="0" smtClean="0"/>
              <a:t>Pracovní výstup DÚR</a:t>
            </a:r>
          </a:p>
          <a:p>
            <a:r>
              <a:rPr lang="cs-CZ" sz="450" dirty="0" smtClean="0"/>
              <a:t>AFRY CZ</a:t>
            </a:r>
            <a:endParaRPr lang="cs-CZ" sz="450" dirty="0"/>
          </a:p>
        </p:txBody>
      </p:sp>
    </p:spTree>
    <p:extLst>
      <p:ext uri="{BB962C8B-B14F-4D97-AF65-F5344CB8AC3E}">
        <p14:creationId xmlns:p14="http://schemas.microsoft.com/office/powerpoint/2010/main" val="296402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97"/>
          <a:stretch/>
        </p:blipFill>
        <p:spPr>
          <a:xfrm>
            <a:off x="0" y="-44604"/>
            <a:ext cx="9147972" cy="4121872"/>
          </a:xfrm>
          <a:prstGeom prst="rect">
            <a:avLst/>
          </a:prstGeom>
        </p:spPr>
      </p:pic>
      <p:sp>
        <p:nvSpPr>
          <p:cNvPr id="12" name="Rectangle 16"/>
          <p:cNvSpPr/>
          <p:nvPr/>
        </p:nvSpPr>
        <p:spPr>
          <a:xfrm>
            <a:off x="498475" y="4018360"/>
            <a:ext cx="8147050" cy="16394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0" y="4077267"/>
            <a:ext cx="9144000" cy="1042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33</a:t>
            </a:fld>
            <a:endParaRPr lang="cs-CZ" dirty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19" name="Title 17"/>
          <p:cNvSpPr>
            <a:spLocks noGrp="1"/>
          </p:cNvSpPr>
          <p:nvPr>
            <p:ph type="title"/>
          </p:nvPr>
        </p:nvSpPr>
        <p:spPr>
          <a:xfrm>
            <a:off x="496893" y="4166102"/>
            <a:ext cx="8156575" cy="372319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dirty="0" err="1" smtClean="0"/>
              <a:t>Drahotuše</a:t>
            </a:r>
            <a:r>
              <a:rPr lang="cs-CZ" dirty="0" smtClean="0"/>
              <a:t> – varianta V3</a:t>
            </a:r>
            <a:endParaRPr lang="cs-CZ" dirty="0"/>
          </a:p>
        </p:txBody>
      </p:sp>
      <p:pic>
        <p:nvPicPr>
          <p:cNvPr id="21" name="Picture 8" descr="logo-zapati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88" y="4745526"/>
            <a:ext cx="249936" cy="198120"/>
          </a:xfrm>
          <a:prstGeom prst="rect">
            <a:avLst/>
          </a:prstGeom>
        </p:spPr>
      </p:pic>
      <p:sp>
        <p:nvSpPr>
          <p:cNvPr id="13" name="Zástupný symbol pro zápatí 5"/>
          <p:cNvSpPr>
            <a:spLocks noGrp="1"/>
          </p:cNvSpPr>
          <p:nvPr>
            <p:ph type="ftr" sz="quarter" idx="16"/>
          </p:nvPr>
        </p:nvSpPr>
        <p:spPr>
          <a:xfrm>
            <a:off x="917536" y="4745529"/>
            <a:ext cx="5742696" cy="165803"/>
          </a:xfrm>
        </p:spPr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35714" y="33540"/>
            <a:ext cx="1929719" cy="33431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cs-CZ" sz="800" b="1" dirty="0"/>
              <a:t>VRT Prosenice - Ostrava</a:t>
            </a:r>
          </a:p>
          <a:p>
            <a:r>
              <a:rPr lang="cs-CZ" sz="450" dirty="0" smtClean="0"/>
              <a:t>Pracovní výstup DÚR</a:t>
            </a:r>
          </a:p>
          <a:p>
            <a:r>
              <a:rPr lang="cs-CZ" sz="450" dirty="0" smtClean="0"/>
              <a:t>AFRY CZ</a:t>
            </a:r>
            <a:endParaRPr lang="cs-CZ" sz="450" dirty="0"/>
          </a:p>
        </p:txBody>
      </p:sp>
    </p:spTree>
    <p:extLst>
      <p:ext uri="{BB962C8B-B14F-4D97-AF65-F5344CB8AC3E}">
        <p14:creationId xmlns:p14="http://schemas.microsoft.com/office/powerpoint/2010/main" val="3215390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85" b="7932"/>
          <a:stretch/>
        </p:blipFill>
        <p:spPr>
          <a:xfrm>
            <a:off x="0" y="-1"/>
            <a:ext cx="9144000" cy="4103649"/>
          </a:xfrm>
          <a:prstGeom prst="rect">
            <a:avLst/>
          </a:prstGeom>
        </p:spPr>
      </p:pic>
      <p:sp>
        <p:nvSpPr>
          <p:cNvPr id="12" name="Rectangle 16"/>
          <p:cNvSpPr/>
          <p:nvPr/>
        </p:nvSpPr>
        <p:spPr>
          <a:xfrm>
            <a:off x="498475" y="4018360"/>
            <a:ext cx="8147050" cy="16394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0" y="4077267"/>
            <a:ext cx="9144000" cy="1042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34</a:t>
            </a:fld>
            <a:endParaRPr lang="cs-CZ" dirty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19" name="Title 17"/>
          <p:cNvSpPr>
            <a:spLocks noGrp="1"/>
          </p:cNvSpPr>
          <p:nvPr>
            <p:ph type="title"/>
          </p:nvPr>
        </p:nvSpPr>
        <p:spPr>
          <a:xfrm>
            <a:off x="496893" y="4166102"/>
            <a:ext cx="8156575" cy="372319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„U Rybníka“ – varianta V2</a:t>
            </a:r>
            <a:endParaRPr lang="cs-CZ" dirty="0"/>
          </a:p>
        </p:txBody>
      </p:sp>
      <p:pic>
        <p:nvPicPr>
          <p:cNvPr id="21" name="Picture 8" descr="logo-zapati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88" y="4745526"/>
            <a:ext cx="249936" cy="198120"/>
          </a:xfrm>
          <a:prstGeom prst="rect">
            <a:avLst/>
          </a:prstGeom>
        </p:spPr>
      </p:pic>
      <p:sp>
        <p:nvSpPr>
          <p:cNvPr id="13" name="Zástupný symbol pro zápatí 5"/>
          <p:cNvSpPr>
            <a:spLocks noGrp="1"/>
          </p:cNvSpPr>
          <p:nvPr>
            <p:ph type="ftr" sz="quarter" idx="16"/>
          </p:nvPr>
        </p:nvSpPr>
        <p:spPr>
          <a:xfrm>
            <a:off x="917536" y="4745529"/>
            <a:ext cx="5742696" cy="165803"/>
          </a:xfrm>
        </p:spPr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35714" y="33540"/>
            <a:ext cx="1929719" cy="33431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cs-CZ" sz="800" b="1" dirty="0"/>
              <a:t>VRT Prosenice - Ostrava</a:t>
            </a:r>
          </a:p>
          <a:p>
            <a:r>
              <a:rPr lang="cs-CZ" sz="450" dirty="0" smtClean="0"/>
              <a:t>Pracovní výstup DÚR</a:t>
            </a:r>
          </a:p>
          <a:p>
            <a:r>
              <a:rPr lang="cs-CZ" sz="450" dirty="0" smtClean="0"/>
              <a:t>AFRY CZ</a:t>
            </a:r>
            <a:endParaRPr lang="cs-CZ" sz="450" dirty="0"/>
          </a:p>
        </p:txBody>
      </p:sp>
    </p:spTree>
    <p:extLst>
      <p:ext uri="{BB962C8B-B14F-4D97-AF65-F5344CB8AC3E}">
        <p14:creationId xmlns:p14="http://schemas.microsoft.com/office/powerpoint/2010/main" val="196335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24" b="4360"/>
          <a:stretch/>
        </p:blipFill>
        <p:spPr>
          <a:xfrm>
            <a:off x="-1" y="-37171"/>
            <a:ext cx="9144001" cy="4125951"/>
          </a:xfrm>
          <a:prstGeom prst="rect">
            <a:avLst/>
          </a:prstGeom>
        </p:spPr>
      </p:pic>
      <p:sp>
        <p:nvSpPr>
          <p:cNvPr id="12" name="Rectangle 16"/>
          <p:cNvSpPr/>
          <p:nvPr/>
        </p:nvSpPr>
        <p:spPr>
          <a:xfrm>
            <a:off x="498475" y="4018360"/>
            <a:ext cx="8147050" cy="16394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0" y="4077267"/>
            <a:ext cx="9144000" cy="1042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35</a:t>
            </a:fld>
            <a:endParaRPr lang="cs-CZ" dirty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19" name="Title 17"/>
          <p:cNvSpPr>
            <a:spLocks noGrp="1"/>
          </p:cNvSpPr>
          <p:nvPr>
            <p:ph type="title"/>
          </p:nvPr>
        </p:nvSpPr>
        <p:spPr>
          <a:xfrm>
            <a:off x="496893" y="4166102"/>
            <a:ext cx="8156575" cy="372319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„U Rybníka“ – varianta V3</a:t>
            </a:r>
            <a:endParaRPr lang="cs-CZ" dirty="0"/>
          </a:p>
        </p:txBody>
      </p:sp>
      <p:pic>
        <p:nvPicPr>
          <p:cNvPr id="21" name="Picture 8" descr="logo-zapati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88" y="4745526"/>
            <a:ext cx="249936" cy="198120"/>
          </a:xfrm>
          <a:prstGeom prst="rect">
            <a:avLst/>
          </a:prstGeom>
        </p:spPr>
      </p:pic>
      <p:sp>
        <p:nvSpPr>
          <p:cNvPr id="13" name="Zástupný symbol pro zápatí 5"/>
          <p:cNvSpPr>
            <a:spLocks noGrp="1"/>
          </p:cNvSpPr>
          <p:nvPr>
            <p:ph type="ftr" sz="quarter" idx="16"/>
          </p:nvPr>
        </p:nvSpPr>
        <p:spPr>
          <a:xfrm>
            <a:off x="917536" y="4745529"/>
            <a:ext cx="5742696" cy="165803"/>
          </a:xfrm>
        </p:spPr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35714" y="33540"/>
            <a:ext cx="1929719" cy="33431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cs-CZ" sz="800" b="1" dirty="0"/>
              <a:t>VRT Prosenice - Ostrava</a:t>
            </a:r>
          </a:p>
          <a:p>
            <a:r>
              <a:rPr lang="cs-CZ" sz="450" dirty="0" smtClean="0"/>
              <a:t>Pracovní výstup DÚR</a:t>
            </a:r>
          </a:p>
          <a:p>
            <a:r>
              <a:rPr lang="cs-CZ" sz="450" dirty="0" smtClean="0"/>
              <a:t>AFRY CZ</a:t>
            </a:r>
            <a:endParaRPr lang="cs-CZ" sz="450" dirty="0"/>
          </a:p>
        </p:txBody>
      </p:sp>
    </p:spTree>
    <p:extLst>
      <p:ext uri="{BB962C8B-B14F-4D97-AF65-F5344CB8AC3E}">
        <p14:creationId xmlns:p14="http://schemas.microsoft.com/office/powerpoint/2010/main" val="200613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83" b="-1"/>
          <a:stretch/>
        </p:blipFill>
        <p:spPr>
          <a:xfrm>
            <a:off x="0" y="-29737"/>
            <a:ext cx="9170586" cy="4107004"/>
          </a:xfrm>
          <a:prstGeom prst="rect">
            <a:avLst/>
          </a:prstGeom>
        </p:spPr>
      </p:pic>
      <p:sp>
        <p:nvSpPr>
          <p:cNvPr id="12" name="Rectangle 16"/>
          <p:cNvSpPr/>
          <p:nvPr/>
        </p:nvSpPr>
        <p:spPr>
          <a:xfrm>
            <a:off x="498475" y="4018360"/>
            <a:ext cx="8147050" cy="16394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0" y="4077267"/>
            <a:ext cx="9144000" cy="1042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36</a:t>
            </a:fld>
            <a:endParaRPr lang="cs-CZ" dirty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19" name="Title 17"/>
          <p:cNvSpPr>
            <a:spLocks noGrp="1"/>
          </p:cNvSpPr>
          <p:nvPr>
            <p:ph type="title"/>
          </p:nvPr>
        </p:nvSpPr>
        <p:spPr>
          <a:xfrm>
            <a:off x="496893" y="4166102"/>
            <a:ext cx="8156575" cy="372319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„V Poli“ – varianta V2</a:t>
            </a:r>
            <a:endParaRPr lang="cs-CZ" dirty="0"/>
          </a:p>
        </p:txBody>
      </p:sp>
      <p:pic>
        <p:nvPicPr>
          <p:cNvPr id="21" name="Picture 8" descr="logo-zapati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88" y="4745526"/>
            <a:ext cx="249936" cy="198120"/>
          </a:xfrm>
          <a:prstGeom prst="rect">
            <a:avLst/>
          </a:prstGeom>
        </p:spPr>
      </p:pic>
      <p:sp>
        <p:nvSpPr>
          <p:cNvPr id="13" name="Zástupný symbol pro zápatí 5"/>
          <p:cNvSpPr>
            <a:spLocks noGrp="1"/>
          </p:cNvSpPr>
          <p:nvPr>
            <p:ph type="ftr" sz="quarter" idx="16"/>
          </p:nvPr>
        </p:nvSpPr>
        <p:spPr>
          <a:xfrm>
            <a:off x="917536" y="4745529"/>
            <a:ext cx="5742696" cy="165803"/>
          </a:xfrm>
        </p:spPr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35714" y="33540"/>
            <a:ext cx="1929719" cy="33431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cs-CZ" sz="800" b="1" dirty="0"/>
              <a:t>VRT Prosenice - Ostrava</a:t>
            </a:r>
          </a:p>
          <a:p>
            <a:r>
              <a:rPr lang="cs-CZ" sz="450" dirty="0" smtClean="0"/>
              <a:t>Pracovní výstup DÚR</a:t>
            </a:r>
          </a:p>
          <a:p>
            <a:r>
              <a:rPr lang="cs-CZ" sz="450" dirty="0" smtClean="0"/>
              <a:t>AFRY CZ</a:t>
            </a:r>
            <a:endParaRPr lang="cs-CZ" sz="450" dirty="0"/>
          </a:p>
        </p:txBody>
      </p:sp>
    </p:spTree>
    <p:extLst>
      <p:ext uri="{BB962C8B-B14F-4D97-AF65-F5344CB8AC3E}">
        <p14:creationId xmlns:p14="http://schemas.microsoft.com/office/powerpoint/2010/main" val="2327317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7"/>
          <a:stretch/>
        </p:blipFill>
        <p:spPr>
          <a:xfrm>
            <a:off x="0" y="-37171"/>
            <a:ext cx="9144000" cy="4114438"/>
          </a:xfrm>
          <a:prstGeom prst="rect">
            <a:avLst/>
          </a:prstGeom>
        </p:spPr>
      </p:pic>
      <p:sp>
        <p:nvSpPr>
          <p:cNvPr id="12" name="Rectangle 16"/>
          <p:cNvSpPr/>
          <p:nvPr/>
        </p:nvSpPr>
        <p:spPr>
          <a:xfrm>
            <a:off x="498475" y="4018360"/>
            <a:ext cx="8147050" cy="16394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0" y="4077267"/>
            <a:ext cx="9144000" cy="1042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37</a:t>
            </a:fld>
            <a:endParaRPr lang="cs-CZ" dirty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19" name="Title 17"/>
          <p:cNvSpPr>
            <a:spLocks noGrp="1"/>
          </p:cNvSpPr>
          <p:nvPr>
            <p:ph type="title"/>
          </p:nvPr>
        </p:nvSpPr>
        <p:spPr>
          <a:xfrm>
            <a:off x="496893" y="4166102"/>
            <a:ext cx="8156575" cy="372319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„V Poli“ – varianta V3</a:t>
            </a:r>
            <a:endParaRPr lang="cs-CZ" dirty="0"/>
          </a:p>
        </p:txBody>
      </p:sp>
      <p:pic>
        <p:nvPicPr>
          <p:cNvPr id="21" name="Picture 8" descr="logo-zapati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88" y="4745526"/>
            <a:ext cx="249936" cy="198120"/>
          </a:xfrm>
          <a:prstGeom prst="rect">
            <a:avLst/>
          </a:prstGeom>
        </p:spPr>
      </p:pic>
      <p:sp>
        <p:nvSpPr>
          <p:cNvPr id="13" name="Zástupný symbol pro zápatí 5"/>
          <p:cNvSpPr>
            <a:spLocks noGrp="1"/>
          </p:cNvSpPr>
          <p:nvPr>
            <p:ph type="ftr" sz="quarter" idx="16"/>
          </p:nvPr>
        </p:nvSpPr>
        <p:spPr>
          <a:xfrm>
            <a:off x="917536" y="4745529"/>
            <a:ext cx="5742696" cy="165803"/>
          </a:xfrm>
        </p:spPr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35714" y="33540"/>
            <a:ext cx="1929719" cy="33431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cs-CZ" sz="800" b="1" dirty="0"/>
              <a:t>VRT Prosenice - Ostrava</a:t>
            </a:r>
          </a:p>
          <a:p>
            <a:r>
              <a:rPr lang="cs-CZ" sz="450" dirty="0" smtClean="0"/>
              <a:t>Pracovní výstup DÚR</a:t>
            </a:r>
          </a:p>
          <a:p>
            <a:r>
              <a:rPr lang="cs-CZ" sz="450" dirty="0" smtClean="0"/>
              <a:t>AFRY CZ</a:t>
            </a:r>
            <a:endParaRPr lang="cs-CZ" sz="450" dirty="0"/>
          </a:p>
        </p:txBody>
      </p:sp>
    </p:spTree>
    <p:extLst>
      <p:ext uri="{BB962C8B-B14F-4D97-AF65-F5344CB8AC3E}">
        <p14:creationId xmlns:p14="http://schemas.microsoft.com/office/powerpoint/2010/main" val="238647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6"/>
          <p:cNvSpPr/>
          <p:nvPr/>
        </p:nvSpPr>
        <p:spPr>
          <a:xfrm>
            <a:off x="498475" y="4018360"/>
            <a:ext cx="8147050" cy="16394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0" y="4077267"/>
            <a:ext cx="9144000" cy="1042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38</a:t>
            </a:fld>
            <a:endParaRPr lang="cs-CZ" dirty="0"/>
          </a:p>
        </p:txBody>
      </p:sp>
      <p:sp>
        <p:nvSpPr>
          <p:cNvPr id="14" name="Zástupný symbol pro obsah 1"/>
          <p:cNvSpPr txBox="1">
            <a:spLocks/>
          </p:cNvSpPr>
          <p:nvPr/>
        </p:nvSpPr>
        <p:spPr>
          <a:xfrm>
            <a:off x="6192000" y="2592001"/>
            <a:ext cx="2837700" cy="772706"/>
          </a:xfrm>
          <a:prstGeom prst="rect">
            <a:avLst/>
          </a:prstGeom>
        </p:spPr>
        <p:txBody>
          <a:bodyPr vert="horz" wrap="square" lIns="0" tIns="0" rIns="0" bIns="0" numCol="1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8" indent="-285750">
              <a:spcBef>
                <a:spcPts val="240"/>
              </a:spcBef>
              <a:buClr>
                <a:schemeClr val="tx2"/>
              </a:buClr>
            </a:pPr>
            <a:endParaRPr lang="cs-CZ" sz="12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3"/>
          <a:srcRect l="1428" t="3192" r="3998" b="5411"/>
          <a:stretch/>
        </p:blipFill>
        <p:spPr>
          <a:xfrm>
            <a:off x="0" y="-7434"/>
            <a:ext cx="9151434" cy="4084134"/>
          </a:xfrm>
          <a:prstGeom prst="rect">
            <a:avLst/>
          </a:prstGeom>
        </p:spPr>
      </p:pic>
      <p:sp>
        <p:nvSpPr>
          <p:cNvPr id="19" name="Title 17"/>
          <p:cNvSpPr>
            <a:spLocks noGrp="1"/>
          </p:cNvSpPr>
          <p:nvPr>
            <p:ph type="title"/>
          </p:nvPr>
        </p:nvSpPr>
        <p:spPr>
          <a:xfrm>
            <a:off x="496893" y="4166102"/>
            <a:ext cx="8156575" cy="372319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Velká – varianta V2</a:t>
            </a:r>
            <a:endParaRPr lang="cs-CZ" dirty="0"/>
          </a:p>
        </p:txBody>
      </p:sp>
      <p:pic>
        <p:nvPicPr>
          <p:cNvPr id="21" name="Picture 8" descr="logo-zapati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88" y="4745526"/>
            <a:ext cx="249936" cy="198120"/>
          </a:xfrm>
          <a:prstGeom prst="rect">
            <a:avLst/>
          </a:prstGeom>
        </p:spPr>
      </p:pic>
      <p:sp>
        <p:nvSpPr>
          <p:cNvPr id="13" name="Zástupný symbol pro zápatí 5"/>
          <p:cNvSpPr>
            <a:spLocks noGrp="1"/>
          </p:cNvSpPr>
          <p:nvPr>
            <p:ph type="ftr" sz="quarter" idx="16"/>
          </p:nvPr>
        </p:nvSpPr>
        <p:spPr>
          <a:xfrm>
            <a:off x="917536" y="4745529"/>
            <a:ext cx="5742696" cy="165803"/>
          </a:xfrm>
        </p:spPr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35714" y="33540"/>
            <a:ext cx="1929719" cy="33431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cs-CZ" sz="800" b="1" dirty="0"/>
              <a:t>VRT Prosenice - Ostrava</a:t>
            </a:r>
          </a:p>
          <a:p>
            <a:r>
              <a:rPr lang="cs-CZ" sz="450" dirty="0" smtClean="0"/>
              <a:t>Pracovní výstup DÚR</a:t>
            </a:r>
          </a:p>
          <a:p>
            <a:r>
              <a:rPr lang="cs-CZ" sz="450" dirty="0" smtClean="0"/>
              <a:t>AFRY CZ</a:t>
            </a:r>
            <a:endParaRPr lang="cs-CZ" sz="450" dirty="0"/>
          </a:p>
        </p:txBody>
      </p:sp>
    </p:spTree>
    <p:extLst>
      <p:ext uri="{BB962C8B-B14F-4D97-AF65-F5344CB8AC3E}">
        <p14:creationId xmlns:p14="http://schemas.microsoft.com/office/powerpoint/2010/main" val="3078689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/>
          <a:srcRect l="710" t="4140" r="4416" b="5041"/>
          <a:stretch/>
        </p:blipFill>
        <p:spPr>
          <a:xfrm>
            <a:off x="0" y="-7434"/>
            <a:ext cx="9136566" cy="4073912"/>
          </a:xfrm>
          <a:prstGeom prst="rect">
            <a:avLst/>
          </a:prstGeom>
        </p:spPr>
      </p:pic>
      <p:sp>
        <p:nvSpPr>
          <p:cNvPr id="12" name="Rectangle 16"/>
          <p:cNvSpPr/>
          <p:nvPr/>
        </p:nvSpPr>
        <p:spPr>
          <a:xfrm>
            <a:off x="498475" y="4018360"/>
            <a:ext cx="8147050" cy="16394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0" y="4077267"/>
            <a:ext cx="9144000" cy="1042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39</a:t>
            </a:fld>
            <a:endParaRPr lang="cs-CZ" dirty="0"/>
          </a:p>
        </p:txBody>
      </p:sp>
      <p:sp>
        <p:nvSpPr>
          <p:cNvPr id="14" name="Zástupný symbol pro obsah 1"/>
          <p:cNvSpPr txBox="1">
            <a:spLocks/>
          </p:cNvSpPr>
          <p:nvPr/>
        </p:nvSpPr>
        <p:spPr>
          <a:xfrm>
            <a:off x="6192000" y="2592001"/>
            <a:ext cx="2837700" cy="772706"/>
          </a:xfrm>
          <a:prstGeom prst="rect">
            <a:avLst/>
          </a:prstGeom>
        </p:spPr>
        <p:txBody>
          <a:bodyPr vert="horz" wrap="square" lIns="0" tIns="0" rIns="0" bIns="0" numCol="1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8" indent="-285750">
              <a:spcBef>
                <a:spcPts val="240"/>
              </a:spcBef>
              <a:buClr>
                <a:schemeClr val="tx2"/>
              </a:buClr>
            </a:pPr>
            <a:endParaRPr lang="cs-CZ" sz="12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19" name="Title 17"/>
          <p:cNvSpPr>
            <a:spLocks noGrp="1"/>
          </p:cNvSpPr>
          <p:nvPr>
            <p:ph type="title"/>
          </p:nvPr>
        </p:nvSpPr>
        <p:spPr>
          <a:xfrm>
            <a:off x="496893" y="4166102"/>
            <a:ext cx="8156575" cy="372319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Velká – varianta V3</a:t>
            </a:r>
            <a:endParaRPr lang="cs-CZ" dirty="0"/>
          </a:p>
        </p:txBody>
      </p:sp>
      <p:pic>
        <p:nvPicPr>
          <p:cNvPr id="21" name="Picture 8" descr="logo-zapati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88" y="4745526"/>
            <a:ext cx="249936" cy="198120"/>
          </a:xfrm>
          <a:prstGeom prst="rect">
            <a:avLst/>
          </a:prstGeom>
        </p:spPr>
      </p:pic>
      <p:sp>
        <p:nvSpPr>
          <p:cNvPr id="13" name="Zástupný symbol pro zápatí 5"/>
          <p:cNvSpPr>
            <a:spLocks noGrp="1"/>
          </p:cNvSpPr>
          <p:nvPr>
            <p:ph type="ftr" sz="quarter" idx="16"/>
          </p:nvPr>
        </p:nvSpPr>
        <p:spPr>
          <a:xfrm>
            <a:off x="917536" y="4745529"/>
            <a:ext cx="5742696" cy="165803"/>
          </a:xfrm>
        </p:spPr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35714" y="33540"/>
            <a:ext cx="1929719" cy="33431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cs-CZ" sz="800" b="1" dirty="0"/>
              <a:t>VRT Prosenice - Ostrava</a:t>
            </a:r>
          </a:p>
          <a:p>
            <a:r>
              <a:rPr lang="cs-CZ" sz="450" dirty="0" smtClean="0"/>
              <a:t>Pracovní výstup DÚR</a:t>
            </a:r>
          </a:p>
          <a:p>
            <a:r>
              <a:rPr lang="cs-CZ" sz="450" dirty="0" smtClean="0"/>
              <a:t>AFRY CZ</a:t>
            </a:r>
            <a:endParaRPr lang="cs-CZ" sz="450" dirty="0"/>
          </a:p>
        </p:txBody>
      </p:sp>
    </p:spTree>
    <p:extLst>
      <p:ext uri="{BB962C8B-B14F-4D97-AF65-F5344CB8AC3E}">
        <p14:creationId xmlns:p14="http://schemas.microsoft.com/office/powerpoint/2010/main" val="301671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189"/>
            <a:ext cx="9133978" cy="3869300"/>
          </a:xfrm>
          <a:prstGeom prst="rect">
            <a:avLst/>
          </a:prstGeom>
        </p:spPr>
      </p:pic>
      <p:sp>
        <p:nvSpPr>
          <p:cNvPr id="12" name="Rectangle 16"/>
          <p:cNvSpPr/>
          <p:nvPr/>
        </p:nvSpPr>
        <p:spPr>
          <a:xfrm>
            <a:off x="498475" y="4018360"/>
            <a:ext cx="8147050" cy="16394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0" y="4077267"/>
            <a:ext cx="9144000" cy="1042988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40</a:t>
            </a:fld>
            <a:endParaRPr lang="cs-CZ" dirty="0"/>
          </a:p>
        </p:txBody>
      </p:sp>
      <p:sp>
        <p:nvSpPr>
          <p:cNvPr id="14" name="Zástupný symbol pro obsah 1"/>
          <p:cNvSpPr txBox="1">
            <a:spLocks/>
          </p:cNvSpPr>
          <p:nvPr/>
        </p:nvSpPr>
        <p:spPr>
          <a:xfrm>
            <a:off x="6192000" y="2592001"/>
            <a:ext cx="2837700" cy="772706"/>
          </a:xfrm>
          <a:prstGeom prst="rect">
            <a:avLst/>
          </a:prstGeom>
        </p:spPr>
        <p:txBody>
          <a:bodyPr vert="horz" wrap="square" lIns="0" tIns="0" rIns="0" bIns="0" numCol="1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ts val="240"/>
              </a:spcBef>
              <a:buClr>
                <a:schemeClr val="tx2"/>
              </a:buClr>
              <a:buFont typeface="Verdana" pitchFamily="34" charset="0"/>
              <a:buChar char="—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12000" indent="-252000" algn="l" defTabSz="914400" rtl="0" eaLnBrk="1" latinLnBrk="0" hangingPunct="1">
              <a:spcBef>
                <a:spcPts val="240"/>
              </a:spcBef>
              <a:buClrTx/>
              <a:buFont typeface="Verdana" pitchFamily="34" charset="0"/>
              <a:buChar char="—"/>
              <a:defRPr sz="15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000" indent="-252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5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1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32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48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64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80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6000" indent="-216000" algn="l" defTabSz="914400" rtl="0" eaLnBrk="1" latinLnBrk="0" hangingPunct="1">
              <a:spcBef>
                <a:spcPct val="20000"/>
              </a:spcBef>
              <a:buFont typeface="Verdana" pitchFamily="34" charset="0"/>
              <a:buChar char="—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8" indent="-285750">
              <a:spcBef>
                <a:spcPts val="240"/>
              </a:spcBef>
              <a:buClr>
                <a:schemeClr val="tx2"/>
              </a:buClr>
            </a:pPr>
            <a:endParaRPr lang="cs-CZ" sz="12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93615" y="4747846"/>
            <a:ext cx="0" cy="230832"/>
          </a:xfrm>
          <a:prstGeom prst="rect">
            <a:avLst/>
          </a:prstGeom>
          <a:noFill/>
          <a:ln w="12700">
            <a:noFill/>
          </a:ln>
        </p:spPr>
        <p:txBody>
          <a:bodyPr wrap="none" lIns="0" tIns="0" rIns="0" bIns="0" rtlCol="0">
            <a:spAutoFit/>
          </a:bodyPr>
          <a:lstStyle/>
          <a:p>
            <a:endParaRPr lang="en-US" sz="1500" dirty="0" smtClean="0"/>
          </a:p>
        </p:txBody>
      </p:sp>
      <p:sp>
        <p:nvSpPr>
          <p:cNvPr id="19" name="Title 17"/>
          <p:cNvSpPr>
            <a:spLocks noGrp="1"/>
          </p:cNvSpPr>
          <p:nvPr>
            <p:ph type="title"/>
          </p:nvPr>
        </p:nvSpPr>
        <p:spPr>
          <a:xfrm>
            <a:off x="496893" y="4166102"/>
            <a:ext cx="8156575" cy="372319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Výškové řešení u Velké – podélný profil</a:t>
            </a:r>
            <a:endParaRPr lang="cs-CZ" dirty="0"/>
          </a:p>
        </p:txBody>
      </p:sp>
      <p:pic>
        <p:nvPicPr>
          <p:cNvPr id="21" name="Picture 8" descr="logo-zapati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888" y="4745526"/>
            <a:ext cx="249936" cy="198120"/>
          </a:xfrm>
          <a:prstGeom prst="rect">
            <a:avLst/>
          </a:prstGeom>
        </p:spPr>
      </p:pic>
      <p:sp>
        <p:nvSpPr>
          <p:cNvPr id="13" name="Zástupný symbol pro zápatí 5"/>
          <p:cNvSpPr>
            <a:spLocks noGrp="1"/>
          </p:cNvSpPr>
          <p:nvPr>
            <p:ph type="ftr" sz="quarter" idx="16"/>
          </p:nvPr>
        </p:nvSpPr>
        <p:spPr>
          <a:xfrm>
            <a:off x="917536" y="4745529"/>
            <a:ext cx="5742696" cy="165803"/>
          </a:xfrm>
        </p:spPr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1675313" y="2971873"/>
            <a:ext cx="3565760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 dirty="0" smtClean="0"/>
              <a:t>výrazně nižší výška nové trati ve variantě V3</a:t>
            </a:r>
          </a:p>
        </p:txBody>
      </p:sp>
      <p:sp>
        <p:nvSpPr>
          <p:cNvPr id="18" name="Rovnoramenný trojúhelník 17"/>
          <p:cNvSpPr/>
          <p:nvPr/>
        </p:nvSpPr>
        <p:spPr>
          <a:xfrm>
            <a:off x="1602471" y="2872081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056344" y="1531545"/>
            <a:ext cx="2035627" cy="184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 dirty="0" smtClean="0"/>
              <a:t>výškové řešení V2</a:t>
            </a:r>
          </a:p>
        </p:txBody>
      </p:sp>
      <p:sp>
        <p:nvSpPr>
          <p:cNvPr id="22" name="Rovnoramenný trojúhelník 21"/>
          <p:cNvSpPr/>
          <p:nvPr/>
        </p:nvSpPr>
        <p:spPr>
          <a:xfrm>
            <a:off x="5190742" y="2879903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3" name="Rovnoramenný trojúhelník 22"/>
          <p:cNvSpPr/>
          <p:nvPr/>
        </p:nvSpPr>
        <p:spPr>
          <a:xfrm rot="10800000">
            <a:off x="1124562" y="1680337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4" name="Rovnoramenný trojúhelník 23"/>
          <p:cNvSpPr/>
          <p:nvPr/>
        </p:nvSpPr>
        <p:spPr>
          <a:xfrm rot="10800000">
            <a:off x="2900022" y="1665715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5714" y="33540"/>
            <a:ext cx="1929719" cy="334313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lIns="36000" tIns="36000" rIns="36000" bIns="36000" rtlCol="0">
            <a:spAutoFit/>
          </a:bodyPr>
          <a:lstStyle/>
          <a:p>
            <a:r>
              <a:rPr lang="cs-CZ" sz="800" b="1" dirty="0"/>
              <a:t>VRT Prosenice - Ostrava</a:t>
            </a:r>
          </a:p>
          <a:p>
            <a:r>
              <a:rPr lang="cs-CZ" sz="450" dirty="0" smtClean="0"/>
              <a:t>Pracovní výstup DÚR</a:t>
            </a:r>
          </a:p>
          <a:p>
            <a:r>
              <a:rPr lang="cs-CZ" sz="450" dirty="0" smtClean="0"/>
              <a:t>AFRY CZ</a:t>
            </a:r>
            <a:endParaRPr lang="cs-CZ" sz="45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098525" y="1036985"/>
            <a:ext cx="3123413" cy="369332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cs-CZ" sz="1200" dirty="0" smtClean="0"/>
              <a:t>výškové řešení Studie proveditelnosti</a:t>
            </a:r>
          </a:p>
          <a:p>
            <a:pPr algn="ctr"/>
            <a:r>
              <a:rPr lang="cs-CZ" sz="1200" dirty="0" smtClean="0"/>
              <a:t>(předpokládalo DOL)</a:t>
            </a:r>
          </a:p>
        </p:txBody>
      </p:sp>
      <p:sp>
        <p:nvSpPr>
          <p:cNvPr id="27" name="Rovnoramenný trojúhelník 26"/>
          <p:cNvSpPr/>
          <p:nvPr/>
        </p:nvSpPr>
        <p:spPr>
          <a:xfrm rot="10800000">
            <a:off x="5241073" y="1357481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8" name="Rovnoramenný trojúhelník 27"/>
          <p:cNvSpPr/>
          <p:nvPr/>
        </p:nvSpPr>
        <p:spPr>
          <a:xfrm rot="10800000">
            <a:off x="8048989" y="1357481"/>
            <a:ext cx="123416" cy="127844"/>
          </a:xfrm>
          <a:prstGeom prst="triangle">
            <a:avLst/>
          </a:prstGeom>
          <a:solidFill>
            <a:schemeClr val="tx2"/>
          </a:solidFill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258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20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je proces přípravy?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>
          <a:xfrm>
            <a:off x="8172401" y="4745527"/>
            <a:ext cx="481063" cy="165803"/>
          </a:xfrm>
        </p:spPr>
        <p:txBody>
          <a:bodyPr/>
          <a:lstStyle/>
          <a:p>
            <a:fld id="{D2BBFFE0-7584-47E7-90FA-15F39808A249}" type="slidenum">
              <a:rPr lang="cs-CZ" smtClean="0"/>
              <a:pPr/>
              <a:t>41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2610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se stavba upřesňuje? 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42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graphicFrame>
        <p:nvGraphicFramePr>
          <p:cNvPr id="11" name="Diagram 10"/>
          <p:cNvGraphicFramePr/>
          <p:nvPr>
            <p:extLst/>
          </p:nvPr>
        </p:nvGraphicFramePr>
        <p:xfrm>
          <a:off x="445032" y="1282063"/>
          <a:ext cx="8208436" cy="7481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2290" name="Picture 2" descr="C:\Users\pinkavam\Desktop\2021_05_03 jednání ZS\PÚR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002" y="2176236"/>
            <a:ext cx="2098381" cy="1272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pinkavam\Desktop\2021_05_03 jednání ZS\ZÚR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54"/>
          <a:stretch/>
        </p:blipFill>
        <p:spPr bwMode="auto">
          <a:xfrm>
            <a:off x="2700852" y="2176236"/>
            <a:ext cx="2098381" cy="1272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pinkavam\Desktop\2021_05_03 jednání ZS\DÚR.JP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" t="10313" r="2421" b="32982"/>
          <a:stretch/>
        </p:blipFill>
        <p:spPr bwMode="auto">
          <a:xfrm>
            <a:off x="4885702" y="2176235"/>
            <a:ext cx="3767766" cy="1262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862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300" dirty="0" smtClean="0"/>
              <a:t>Kdy nastane jednání s vlastníky pozemků?</a:t>
            </a:r>
            <a:endParaRPr lang="cs-CZ" sz="23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43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dirty="0"/>
              <a:t>VRT Praha – Brno – Ostrava/Břeclav</a:t>
            </a:r>
          </a:p>
        </p:txBody>
      </p:sp>
      <p:pic>
        <p:nvPicPr>
          <p:cNvPr id="8" name="Picture 4" descr="C:\Users\pinkavam\Desktop\2021_05_03 jednání ZS\DÚR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66"/>
          <a:stretch/>
        </p:blipFill>
        <p:spPr bwMode="auto">
          <a:xfrm>
            <a:off x="516002" y="2176236"/>
            <a:ext cx="3455034" cy="2094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4230868" y="2688864"/>
            <a:ext cx="4422600" cy="185354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/>
              <a:t>Jakmile je zřejmé, jaké pozemky stavba </a:t>
            </a:r>
            <a:r>
              <a:rPr lang="cs-CZ" sz="1200" dirty="0" smtClean="0"/>
              <a:t>potřebuje</a:t>
            </a:r>
            <a:endParaRPr lang="cs-CZ" sz="1200" dirty="0"/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804835792"/>
              </p:ext>
            </p:extLst>
          </p:nvPr>
        </p:nvGraphicFramePr>
        <p:xfrm>
          <a:off x="445032" y="1282063"/>
          <a:ext cx="8208436" cy="7481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4" name="Obdélník 13"/>
          <p:cNvSpPr/>
          <p:nvPr/>
        </p:nvSpPr>
        <p:spPr>
          <a:xfrm>
            <a:off x="4230868" y="3018536"/>
            <a:ext cx="4422600" cy="369332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 smtClean="0"/>
              <a:t>Postup </a:t>
            </a:r>
            <a:r>
              <a:rPr lang="cs-CZ" sz="1200" dirty="0"/>
              <a:t>podle zákona č. 416/2009 Sb., liniový </a:t>
            </a:r>
            <a:r>
              <a:rPr lang="cs-CZ" sz="1200" dirty="0" smtClean="0"/>
              <a:t>zákon,</a:t>
            </a:r>
          </a:p>
          <a:p>
            <a:r>
              <a:rPr lang="cs-CZ" sz="1200" dirty="0" smtClean="0"/>
              <a:t>ve </a:t>
            </a:r>
            <a:r>
              <a:rPr lang="cs-CZ" sz="1200" dirty="0"/>
              <a:t>znění pozdějších </a:t>
            </a:r>
            <a:r>
              <a:rPr lang="cs-CZ" sz="1200" dirty="0" smtClean="0"/>
              <a:t>předpisů</a:t>
            </a:r>
            <a:endParaRPr lang="cs-CZ" sz="1200" dirty="0"/>
          </a:p>
        </p:txBody>
      </p:sp>
      <p:sp>
        <p:nvSpPr>
          <p:cNvPr id="15" name="Obdélník 14"/>
          <p:cNvSpPr/>
          <p:nvPr/>
        </p:nvSpPr>
        <p:spPr>
          <a:xfrm>
            <a:off x="4230868" y="3532186"/>
            <a:ext cx="4447166" cy="738664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w="12700"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 smtClean="0"/>
              <a:t>Obvyklá cena zvýšená bonusovými koeficienty:</a:t>
            </a:r>
          </a:p>
          <a:p>
            <a:endParaRPr lang="cs-CZ" sz="1200" dirty="0" smtClean="0"/>
          </a:p>
          <a:p>
            <a:pPr marL="0" lvl="1" algn="r"/>
            <a:r>
              <a:rPr lang="cs-CZ" sz="1200" dirty="0" smtClean="0"/>
              <a:t>nemovitosti </a:t>
            </a:r>
            <a:r>
              <a:rPr lang="cs-CZ" sz="1200" dirty="0"/>
              <a:t>a stavební pozemky   1,5x</a:t>
            </a:r>
          </a:p>
          <a:p>
            <a:pPr marL="0" lvl="1" algn="r"/>
            <a:r>
              <a:rPr lang="cs-CZ" sz="1200" dirty="0"/>
              <a:t>ostatní </a:t>
            </a:r>
            <a:r>
              <a:rPr lang="cs-CZ" sz="1200" dirty="0" smtClean="0"/>
              <a:t>pozemky   </a:t>
            </a:r>
            <a:r>
              <a:rPr lang="cs-CZ" sz="1200" dirty="0"/>
              <a:t>8,0x</a:t>
            </a:r>
          </a:p>
        </p:txBody>
      </p:sp>
    </p:spTree>
    <p:extLst>
      <p:ext uri="{BB962C8B-B14F-4D97-AF65-F5344CB8AC3E}">
        <p14:creationId xmlns:p14="http://schemas.microsoft.com/office/powerpoint/2010/main" val="4155406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Graphic spid="13" grpId="0">
        <p:bldAsOne/>
      </p:bldGraphic>
      <p:bldP spid="14" grpId="0" animBg="1"/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3394558" y="1132284"/>
            <a:ext cx="5258909" cy="1439466"/>
          </a:xfrm>
        </p:spPr>
        <p:txBody>
          <a:bodyPr/>
          <a:lstStyle/>
          <a:p>
            <a:pPr marL="0" indent="0">
              <a:buNone/>
            </a:pPr>
            <a:r>
              <a:rPr lang="cs-CZ" sz="1600" dirty="0"/>
              <a:t>VRT v okolí </a:t>
            </a:r>
            <a:r>
              <a:rPr lang="cs-CZ" sz="1600" dirty="0" smtClean="0"/>
              <a:t>Hranic</a:t>
            </a:r>
            <a:endParaRPr lang="cs-CZ" dirty="0" smtClean="0"/>
          </a:p>
          <a:p>
            <a:pPr marL="252000" lvl="1" indent="0">
              <a:buNone/>
            </a:pPr>
            <a:r>
              <a:rPr lang="cs-CZ" dirty="0" smtClean="0"/>
              <a:t>Ing. Marek Pinkava</a:t>
            </a:r>
          </a:p>
          <a:p>
            <a:pPr marL="504000" lvl="2" indent="0">
              <a:buNone/>
            </a:pPr>
            <a:r>
              <a:rPr lang="cs-CZ" dirty="0" smtClean="0"/>
              <a:t>Odbor přípravy VRT, </a:t>
            </a:r>
            <a:r>
              <a:rPr lang="cs-CZ" dirty="0"/>
              <a:t>manažer projektu</a:t>
            </a:r>
          </a:p>
          <a:p>
            <a:pPr marL="504000" lvl="2" indent="0">
              <a:buNone/>
            </a:pPr>
            <a:r>
              <a:rPr lang="cs-CZ" dirty="0" smtClean="0"/>
              <a:t>vrt@spravazeleznic.cz</a:t>
            </a:r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www.spravazeleznic.cz/vrt</a:t>
            </a:r>
            <a:endParaRPr lang="cs-CZ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Děkuji za pozornost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© Správa </a:t>
            </a:r>
            <a:r>
              <a:rPr lang="cs-CZ" dirty="0" smtClean="0"/>
              <a:t>železnic, </a:t>
            </a:r>
            <a:r>
              <a:rPr lang="cs-CZ" dirty="0"/>
              <a:t>státní organizace </a:t>
            </a:r>
          </a:p>
          <a:p>
            <a:pPr marL="0" indent="0">
              <a:buNone/>
            </a:pPr>
            <a:r>
              <a:rPr lang="cs-CZ" dirty="0"/>
              <a:t>Dlážděná 1003/7, 110 00 Praha 1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SZDC">
      <a:dk1>
        <a:srgbClr val="002B59"/>
      </a:dk1>
      <a:lt1>
        <a:srgbClr val="FFFFFF"/>
      </a:lt1>
      <a:dk2>
        <a:srgbClr val="FF5200"/>
      </a:dk2>
      <a:lt2>
        <a:srgbClr val="FFFFFF"/>
      </a:lt2>
      <a:accent1>
        <a:srgbClr val="002B59"/>
      </a:accent1>
      <a:accent2>
        <a:srgbClr val="FF5200"/>
      </a:accent2>
      <a:accent3>
        <a:srgbClr val="00A1E0"/>
      </a:accent3>
      <a:accent4>
        <a:srgbClr val="737373"/>
      </a:accent4>
      <a:accent5>
        <a:srgbClr val="82BC00"/>
      </a:accent5>
      <a:accent6>
        <a:srgbClr val="34A49A"/>
      </a:accent6>
      <a:hlink>
        <a:srgbClr val="002B59"/>
      </a:hlink>
      <a:folHlink>
        <a:srgbClr val="737373"/>
      </a:folHlink>
    </a:clrScheme>
    <a:fontScheme name="SZDC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Mod val="20000"/>
            <a:lumOff val="80000"/>
          </a:schemeClr>
        </a:solidFill>
        <a:ln w="12700">
          <a:solidFill>
            <a:schemeClr val="accent3"/>
          </a:solidFill>
        </a:ln>
      </a:spPr>
      <a:bodyPr lIns="72000" tIns="54000" rIns="72000" bIns="72000" rtlCol="0" anchor="t" anchorCtr="0"/>
      <a:lstStyle>
        <a:defPPr algn="l">
          <a:defRPr sz="1500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accent3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w="12700">
          <a:noFill/>
        </a:ln>
      </a:spPr>
      <a:bodyPr wrap="square" lIns="0" tIns="0" rIns="0" bIns="0" rtlCol="0">
        <a:spAutoFit/>
      </a:bodyPr>
      <a:lstStyle>
        <a:defPPr>
          <a:defRPr sz="150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ZDC">
    <a:dk1>
      <a:srgbClr val="002B59"/>
    </a:dk1>
    <a:lt1>
      <a:srgbClr val="FFFFFF"/>
    </a:lt1>
    <a:dk2>
      <a:srgbClr val="FF5200"/>
    </a:dk2>
    <a:lt2>
      <a:srgbClr val="FFFFFF"/>
    </a:lt2>
    <a:accent1>
      <a:srgbClr val="002B59"/>
    </a:accent1>
    <a:accent2>
      <a:srgbClr val="FF5200"/>
    </a:accent2>
    <a:accent3>
      <a:srgbClr val="00A1E0"/>
    </a:accent3>
    <a:accent4>
      <a:srgbClr val="737373"/>
    </a:accent4>
    <a:accent5>
      <a:srgbClr val="82BC00"/>
    </a:accent5>
    <a:accent6>
      <a:srgbClr val="34A49A"/>
    </a:accent6>
    <a:hlink>
      <a:srgbClr val="002B59"/>
    </a:hlink>
    <a:folHlink>
      <a:srgbClr val="737373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D68DDC52BD08C74A84BD722897D47355" ma:contentTypeVersion="7" ma:contentTypeDescription="Vytvořit nový dokument" ma:contentTypeScope="" ma:versionID="0091792794118dfa8380e63db8c156dc">
  <xsd:schema xmlns:xsd="http://www.w3.org/2001/XMLSchema" xmlns:p="http://schemas.microsoft.com/office/2006/metadata/properties" xmlns:ns1="http://schemas.microsoft.com/sharepoint/v3" xmlns:ns2="http://schemas.microsoft.com/sharepoint/v3/fields" targetNamespace="http://schemas.microsoft.com/office/2006/metadata/properties" ma:root="true" ma:fieldsID="e50c54431dbdc2c5f53f82dc5678a903" ns1:_="" ns2:_="">
    <xsd:import namespace="http://schemas.microsoft.com/sharepoint/v3"/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1:URL" minOccurs="0"/>
                <xsd:element ref="ns2:_Source" minOccurs="0"/>
                <xsd:element ref="ns2:_RightsManagement" minOccurs="0"/>
                <xsd:element ref="ns2:_Coverage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http://schemas.microsoft.com/sharepoint/v3" elementFormDefault="qualified">
    <xsd:import namespace="http://schemas.microsoft.com/office/2006/documentManagement/types"/>
    <xsd:element name="URL" ma:index="8" nillable="true" ma:displayName="Adresa URL" ma:internalName="URL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:xsd="http://www.w3.org/2001/XMLSchema" xmlns:dms="http://schemas.microsoft.com/office/2006/documentManagement/types" targetNamespace="http://schemas.microsoft.com/sharepoint/v3/fields" elementFormDefault="qualified">
    <xsd:import namespace="http://schemas.microsoft.com/office/2006/documentManagement/types"/>
    <xsd:element name="_Source" ma:index="9" nillable="true" ma:displayName="Zdroj" ma:description="Odkazy na prostředky, z nichž byl tento prostředek odvozen" ma:internalName="_Source">
      <xsd:simpleType>
        <xsd:restriction base="dms:Note"/>
      </xsd:simpleType>
    </xsd:element>
    <xsd:element name="_RightsManagement" ma:index="10" nillable="true" ma:displayName="Správa práv" ma:description="Informace o právech souvisejících s tímto prostředkem" ma:internalName="_RightsManagement">
      <xsd:simpleType>
        <xsd:restriction base="dms:Note"/>
      </xsd:simpleType>
    </xsd:element>
    <xsd:element name="_Coverage" ma:index="11" nillable="true" ma:displayName="Pokrytí" ma:description="Rozsah" ma:internalName="_Coverag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 ma:readOnly="true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 ma:index="12" ma:displayName="Kategorie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>
    <_Source xmlns="http://schemas.microsoft.com/sharepoint/v3/fields" xsi:nil="true"/>
    <URL xmlns="http://schemas.microsoft.com/sharepoint/v3">
      <Url xsi:nil="true"/>
      <Description xsi:nil="true"/>
    </URL>
    <_Coverage xmlns="http://schemas.microsoft.com/sharepoint/v3/fields" xsi:nil="true"/>
    <_RightsManagement xmlns="http://schemas.microsoft.com/sharepoint/v3/fields" xsi:nil="true"/>
  </documentManagement>
</p:properties>
</file>

<file path=customXml/itemProps1.xml><?xml version="1.0" encoding="utf-8"?>
<ds:datastoreItem xmlns:ds="http://schemas.openxmlformats.org/officeDocument/2006/customXml" ds:itemID="{F94E4B4A-762D-4788-A02B-B0D098C24D2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sharepoint/v3/fields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9611C99E-EE2E-4410-82A3-3F67F1368FA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A0DFF0E-4DB8-41B7-B56E-ED52B3911F74}">
  <ds:schemaRefs>
    <ds:schemaRef ds:uri="http://schemas.microsoft.com/office/2006/documentManagement/types"/>
    <ds:schemaRef ds:uri="http://schemas.microsoft.com/office/2006/metadata/properties"/>
    <ds:schemaRef ds:uri="http://schemas.microsoft.com/sharepoint/v3"/>
    <ds:schemaRef ds:uri="http://purl.org/dc/terms/"/>
    <ds:schemaRef ds:uri="http://schemas.openxmlformats.org/package/2006/metadata/core-properties"/>
    <ds:schemaRef ds:uri="http://purl.org/dc/dcmitype/"/>
    <ds:schemaRef ds:uri="http://schemas.microsoft.com/sharepoint/v3/field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6623</TotalTime>
  <Words>1486</Words>
  <Application>Microsoft Office PowerPoint</Application>
  <PresentationFormat>Předvádění na obrazovce (16:9)</PresentationFormat>
  <Paragraphs>379</Paragraphs>
  <Slides>44</Slides>
  <Notes>31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44</vt:i4>
      </vt:variant>
    </vt:vector>
  </HeadingPairs>
  <TitlesOfParts>
    <vt:vector size="49" baseType="lpstr">
      <vt:lpstr>Arial</vt:lpstr>
      <vt:lpstr>Calibri</vt:lpstr>
      <vt:lpstr>Verdana</vt:lpstr>
      <vt:lpstr>Wingdings</vt:lpstr>
      <vt:lpstr>Office Theme</vt:lpstr>
      <vt:lpstr>VRT v okolí Hranic</vt:lpstr>
      <vt:lpstr>Proč vysokorychlostní železnice</vt:lpstr>
      <vt:lpstr>VRT součástí dopravního systému země</vt:lpstr>
      <vt:lpstr>VRT udrží lidi v regionech</vt:lpstr>
      <vt:lpstr>Prezentace aplikace PowerPoint</vt:lpstr>
      <vt:lpstr>Prezentace aplikace PowerPoint</vt:lpstr>
      <vt:lpstr>VRT Moravská Brána</vt:lpstr>
      <vt:lpstr>Linky rychlé železnice na Moravě a ve Slezsku</vt:lpstr>
      <vt:lpstr>VRT Brno - Ostrava 320 km/h</vt:lpstr>
      <vt:lpstr>Jak vypadá VRT?</vt:lpstr>
      <vt:lpstr>Vysokorychlostní trať</vt:lpstr>
      <vt:lpstr>Jaké jsou orientační rozměry VRT?</vt:lpstr>
      <vt:lpstr>VRT a zemědělství</vt:lpstr>
      <vt:lpstr>VRT na mostě</vt:lpstr>
      <vt:lpstr>VRT a její přemostění</vt:lpstr>
      <vt:lpstr>VRT a dálnice</vt:lpstr>
      <vt:lpstr>Reálná vysokorychlostní trať</vt:lpstr>
      <vt:lpstr>Jaké jsou možnosti ochrany proti šíření hluku?</vt:lpstr>
      <vt:lpstr>Negativní vliv na okolí? Zejména hluk.</vt:lpstr>
      <vt:lpstr>Negativní vliv na okolí? Zejména hluk.</vt:lpstr>
      <vt:lpstr>VRT a Hranice</vt:lpstr>
      <vt:lpstr>VRT úsek Prosenice - Ostrava</vt:lpstr>
      <vt:lpstr>VRT v okolí Klokočí dle studie</vt:lpstr>
      <vt:lpstr>VRT v okolí Drahotuše dle studie</vt:lpstr>
      <vt:lpstr>Nyní: varianta zachování polohy koridoru (V2)</vt:lpstr>
      <vt:lpstr>Varianta zachování polohy koridoru (V2) – podélný profil</vt:lpstr>
      <vt:lpstr>Nyní: varianta změny polohy koridoru (V3)</vt:lpstr>
      <vt:lpstr>Varianta změny polohy koridoru (V3) – podélný profil</vt:lpstr>
      <vt:lpstr>Výškové řešení u Velké – podélný profil</vt:lpstr>
      <vt:lpstr>Porovnání: Klokočí a Drahotuše</vt:lpstr>
      <vt:lpstr>Porovnání: Klokočí a Drahotuše</vt:lpstr>
      <vt:lpstr>Drahotuše – varianta V2</vt:lpstr>
      <vt:lpstr>Drahotuše – varianta V3</vt:lpstr>
      <vt:lpstr>„U Rybníka“ – varianta V2</vt:lpstr>
      <vt:lpstr>„U Rybníka“ – varianta V3</vt:lpstr>
      <vt:lpstr>„V Poli“ – varianta V2</vt:lpstr>
      <vt:lpstr>„V Poli“ – varianta V3</vt:lpstr>
      <vt:lpstr>Velká – varianta V2</vt:lpstr>
      <vt:lpstr>Velká – varianta V3</vt:lpstr>
      <vt:lpstr>Výškové řešení u Velké – podélný profil</vt:lpstr>
      <vt:lpstr>Jaký je proces přípravy?</vt:lpstr>
      <vt:lpstr>Jak se stavba upřesňuje? </vt:lpstr>
      <vt:lpstr>Kdy nastane jednání s vlastníky pozemků?</vt:lpstr>
      <vt:lpstr>Děkuji za pozornost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Dlouhý název  příslušné prezentace</dc:title>
  <dc:creator>Kolář Petr, Ing.</dc:creator>
  <cp:lastModifiedBy>Bakovský Petr</cp:lastModifiedBy>
  <cp:revision>444</cp:revision>
  <dcterms:created xsi:type="dcterms:W3CDTF">2018-05-24T14:44:43Z</dcterms:created>
  <dcterms:modified xsi:type="dcterms:W3CDTF">2022-06-13T13:21:43Z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0x010100D68DDC52BD08C74A84BD722897D47355</vt:lpwstr>
  </property>
</Properties>
</file>